
<file path=[Content_Types].xml><?xml version="1.0" encoding="utf-8"?>
<Types xmlns="http://schemas.openxmlformats.org/package/2006/content-types">
  <Default Extension="fntdata" ContentType="application/x-fontdata"/>
  <Default Extension="jpeg" ContentType="image/jpeg"/>
  <Default Extension="mkv" ContentType="video/unknown"/>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0" r:id="rId6"/>
    <p:sldId id="269" r:id="rId7"/>
    <p:sldId id="268" r:id="rId8"/>
    <p:sldId id="271" r:id="rId9"/>
    <p:sldId id="272" r:id="rId10"/>
    <p:sldId id="260" r:id="rId11"/>
    <p:sldId id="261" r:id="rId12"/>
    <p:sldId id="262" r:id="rId13"/>
    <p:sldId id="263" r:id="rId14"/>
    <p:sldId id="267" r:id="rId15"/>
    <p:sldId id="264" r:id="rId16"/>
    <p:sldId id="265" r:id="rId17"/>
    <p:sldId id="266"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Codec Pro" panose="020B0604020202020204" charset="0"/>
      <p:regular r:id="rId24"/>
    </p:embeddedFont>
    <p:embeddedFont>
      <p:font typeface="Codec Pro Bold" panose="020B0604020202020204" charset="0"/>
      <p:regular r:id="rId25"/>
    </p:embeddedFont>
    <p:embeddedFont>
      <p:font typeface="Open Sauce" panose="020B0604020202020204" charset="0"/>
      <p:regular r:id="rId26"/>
    </p:embeddedFont>
    <p:embeddedFont>
      <p:font typeface="Open Sauce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1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35.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txBody>
            <a:bodyPr/>
            <a:lstStyle/>
            <a:p>
              <a:endParaRPr lang="en-US"/>
            </a:p>
          </p:txBody>
        </p:sp>
        <p:sp>
          <p:nvSpPr>
            <p:cNvPr id="4" name="TextBox 4"/>
            <p:cNvSpPr txBox="1"/>
            <p:nvPr/>
          </p:nvSpPr>
          <p:spPr>
            <a:xfrm>
              <a:off x="0" y="-28575"/>
              <a:ext cx="4274726" cy="219604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2250771" y="3541327"/>
            <a:ext cx="13786457" cy="3337696"/>
          </a:xfrm>
          <a:prstGeom prst="rect">
            <a:avLst/>
          </a:prstGeom>
        </p:spPr>
        <p:txBody>
          <a:bodyPr lIns="0" tIns="0" rIns="0" bIns="0" rtlCol="0" anchor="t">
            <a:spAutoFit/>
          </a:bodyPr>
          <a:lstStyle/>
          <a:p>
            <a:pPr algn="ctr">
              <a:lnSpc>
                <a:spcPts val="12043"/>
              </a:lnSpc>
            </a:pPr>
            <a:r>
              <a:rPr lang="en-US" sz="12811">
                <a:solidFill>
                  <a:srgbClr val="084C6E"/>
                </a:solidFill>
                <a:latin typeface="Codec Pro Bold"/>
              </a:rPr>
              <a:t>LANE DETECTION SYSTEM</a:t>
            </a:r>
          </a:p>
        </p:txBody>
      </p:sp>
      <p:sp>
        <p:nvSpPr>
          <p:cNvPr id="6" name="TextBox 6"/>
          <p:cNvSpPr txBox="1"/>
          <p:nvPr/>
        </p:nvSpPr>
        <p:spPr>
          <a:xfrm>
            <a:off x="4594396" y="6974717"/>
            <a:ext cx="9099208" cy="454230"/>
          </a:xfrm>
          <a:prstGeom prst="rect">
            <a:avLst/>
          </a:prstGeom>
        </p:spPr>
        <p:txBody>
          <a:bodyPr lIns="0" tIns="0" rIns="0" bIns="0" rtlCol="0" anchor="t">
            <a:spAutoFit/>
          </a:bodyPr>
          <a:lstStyle/>
          <a:p>
            <a:pPr algn="ctr">
              <a:lnSpc>
                <a:spcPts val="3313"/>
              </a:lnSpc>
            </a:pPr>
            <a:r>
              <a:rPr lang="en-US" sz="2366" spc="-47">
                <a:solidFill>
                  <a:srgbClr val="084C6E"/>
                </a:solidFill>
                <a:latin typeface="Codec Pro"/>
              </a:rPr>
              <a:t>Abdul Ahad ⦿ Hamza Khursheed ⦿ Haram Iqbal ⦿ Shavaiz Butt </a:t>
            </a:r>
          </a:p>
        </p:txBody>
      </p:sp>
      <p:grpSp>
        <p:nvGrpSpPr>
          <p:cNvPr id="7" name="Group 7"/>
          <p:cNvGrpSpPr/>
          <p:nvPr/>
        </p:nvGrpSpPr>
        <p:grpSpPr>
          <a:xfrm>
            <a:off x="14753329" y="1379968"/>
            <a:ext cx="1240428" cy="294111"/>
            <a:chOff x="0" y="0"/>
            <a:chExt cx="1653904" cy="392148"/>
          </a:xfrm>
        </p:grpSpPr>
        <p:grpSp>
          <p:nvGrpSpPr>
            <p:cNvPr id="8" name="Group 8"/>
            <p:cNvGrpSpPr/>
            <p:nvPr/>
          </p:nvGrpSpPr>
          <p:grpSpPr>
            <a:xfrm>
              <a:off x="1261756" y="0"/>
              <a:ext cx="392148" cy="39214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1" name="Group 11"/>
            <p:cNvGrpSpPr/>
            <p:nvPr/>
          </p:nvGrpSpPr>
          <p:grpSpPr>
            <a:xfrm>
              <a:off x="633448" y="0"/>
              <a:ext cx="392148" cy="39214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0" y="0"/>
              <a:ext cx="392148" cy="39214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txBody>
              <a:bodyPr/>
              <a:lstStyle/>
              <a:p>
                <a:endParaRPr lang="en-US"/>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7" name="AutoShape 17"/>
          <p:cNvSpPr/>
          <p:nvPr/>
        </p:nvSpPr>
        <p:spPr>
          <a:xfrm>
            <a:off x="1247028" y="1965559"/>
            <a:ext cx="15822467" cy="0"/>
          </a:xfrm>
          <a:prstGeom prst="line">
            <a:avLst/>
          </a:prstGeom>
          <a:ln w="28575" cap="flat">
            <a:solidFill>
              <a:srgbClr val="084C6E"/>
            </a:solidFill>
            <a:prstDash val="solid"/>
            <a:headEnd type="none" w="sm" len="sm"/>
            <a:tailEnd type="none" w="sm" len="sm"/>
          </a:ln>
        </p:spPr>
        <p:txBody>
          <a:bodyPr/>
          <a:lstStyle/>
          <a:p>
            <a:endParaRPr lang="en-US"/>
          </a:p>
        </p:txBody>
      </p:sp>
      <p:sp>
        <p:nvSpPr>
          <p:cNvPr id="18" name="Freeform 18"/>
          <p:cNvSpPr/>
          <p:nvPr/>
        </p:nvSpPr>
        <p:spPr>
          <a:xfrm>
            <a:off x="16349806" y="1225269"/>
            <a:ext cx="603509" cy="603509"/>
          </a:xfrm>
          <a:custGeom>
            <a:avLst/>
            <a:gdLst/>
            <a:ahLst/>
            <a:cxnLst/>
            <a:rect l="l" t="t" r="r" b="b"/>
            <a:pathLst>
              <a:path w="603509" h="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flipH="1">
            <a:off x="1255632" y="1225269"/>
            <a:ext cx="603509" cy="603509"/>
          </a:xfrm>
          <a:custGeom>
            <a:avLst/>
            <a:gdLst/>
            <a:ahLst/>
            <a:cxnLst/>
            <a:rect l="l" t="t" r="r" b="b"/>
            <a:pathLst>
              <a:path w="603509" h="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sp>
        <p:nvSpPr>
          <p:cNvPr id="22" name="Freeform 22"/>
          <p:cNvSpPr/>
          <p:nvPr/>
        </p:nvSpPr>
        <p:spPr>
          <a:xfrm>
            <a:off x="7515596" y="1852444"/>
            <a:ext cx="8851473" cy="7067754"/>
          </a:xfrm>
          <a:custGeom>
            <a:avLst/>
            <a:gdLst/>
            <a:ahLst/>
            <a:cxnLst/>
            <a:rect l="l" t="t" r="r" b="b"/>
            <a:pathLst>
              <a:path w="8851473" h="7067754">
                <a:moveTo>
                  <a:pt x="0" y="0"/>
                </a:moveTo>
                <a:lnTo>
                  <a:pt x="8851473" y="0"/>
                </a:lnTo>
                <a:lnTo>
                  <a:pt x="8851473" y="7067755"/>
                </a:lnTo>
                <a:lnTo>
                  <a:pt x="0" y="7067755"/>
                </a:lnTo>
                <a:lnTo>
                  <a:pt x="0" y="0"/>
                </a:lnTo>
                <a:close/>
              </a:path>
            </a:pathLst>
          </a:custGeom>
          <a:blipFill>
            <a:blip r:embed="rId7"/>
            <a:stretch>
              <a:fillRect l="-13181" t="-997" r="-13181"/>
            </a:stretch>
          </a:blipFill>
        </p:spPr>
        <p:txBody>
          <a:bodyPr/>
          <a:lstStyle/>
          <a:p>
            <a:endParaRPr lang="en-US"/>
          </a:p>
        </p:txBody>
      </p:sp>
      <p:sp>
        <p:nvSpPr>
          <p:cNvPr id="23" name="TextBox 23"/>
          <p:cNvSpPr txBox="1"/>
          <p:nvPr/>
        </p:nvSpPr>
        <p:spPr>
          <a:xfrm>
            <a:off x="1407353" y="3426633"/>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Canva Sans Bold"/>
              </a:rPr>
              <a:t>EDGE DETECTION</a:t>
            </a:r>
          </a:p>
        </p:txBody>
      </p:sp>
      <p:sp>
        <p:nvSpPr>
          <p:cNvPr id="24" name="TextBox 24"/>
          <p:cNvSpPr txBox="1"/>
          <p:nvPr/>
        </p:nvSpPr>
        <p:spPr>
          <a:xfrm>
            <a:off x="1810580" y="4502248"/>
            <a:ext cx="4379748" cy="1749096"/>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Next, we remove the noise using Gaussian Blur and apply canny edge detection using lower threshold of 50 and upper threshold of 100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sp>
        <p:nvSpPr>
          <p:cNvPr id="22" name="Freeform 22"/>
          <p:cNvSpPr/>
          <p:nvPr/>
        </p:nvSpPr>
        <p:spPr>
          <a:xfrm>
            <a:off x="7520685" y="2108629"/>
            <a:ext cx="8940171" cy="6906227"/>
          </a:xfrm>
          <a:custGeom>
            <a:avLst/>
            <a:gdLst/>
            <a:ahLst/>
            <a:cxnLst/>
            <a:rect l="l" t="t" r="r" b="b"/>
            <a:pathLst>
              <a:path w="8940171" h="6906227">
                <a:moveTo>
                  <a:pt x="0" y="0"/>
                </a:moveTo>
                <a:lnTo>
                  <a:pt x="8940171" y="0"/>
                </a:lnTo>
                <a:lnTo>
                  <a:pt x="8940171" y="6906227"/>
                </a:lnTo>
                <a:lnTo>
                  <a:pt x="0" y="6906227"/>
                </a:lnTo>
                <a:lnTo>
                  <a:pt x="0" y="0"/>
                </a:lnTo>
                <a:close/>
              </a:path>
            </a:pathLst>
          </a:custGeom>
          <a:blipFill>
            <a:blip r:embed="rId7"/>
            <a:stretch>
              <a:fillRect l="-26008" r="-13411"/>
            </a:stretch>
          </a:blipFill>
        </p:spPr>
        <p:txBody>
          <a:bodyPr/>
          <a:lstStyle/>
          <a:p>
            <a:endParaRPr lang="en-US"/>
          </a:p>
        </p:txBody>
      </p:sp>
      <p:sp>
        <p:nvSpPr>
          <p:cNvPr id="23" name="TextBox 23"/>
          <p:cNvSpPr txBox="1"/>
          <p:nvPr/>
        </p:nvSpPr>
        <p:spPr>
          <a:xfrm>
            <a:off x="1221262" y="3426633"/>
            <a:ext cx="5100242" cy="558466"/>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Canva Sans Bold"/>
              </a:rPr>
              <a:t>IMAGE SEGMENTATION</a:t>
            </a:r>
          </a:p>
        </p:txBody>
      </p:sp>
      <p:sp>
        <p:nvSpPr>
          <p:cNvPr id="24" name="TextBox 24"/>
          <p:cNvSpPr txBox="1"/>
          <p:nvPr/>
        </p:nvSpPr>
        <p:spPr>
          <a:xfrm>
            <a:off x="1810580" y="4502248"/>
            <a:ext cx="4379748" cy="1396671"/>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After canny edge detection, we use this information to segment out our region of interest, which is our lane in this case.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sp>
        <p:nvSpPr>
          <p:cNvPr id="22" name="Freeform 22"/>
          <p:cNvSpPr/>
          <p:nvPr/>
        </p:nvSpPr>
        <p:spPr>
          <a:xfrm>
            <a:off x="7560451" y="1956689"/>
            <a:ext cx="8761763" cy="7104848"/>
          </a:xfrm>
          <a:custGeom>
            <a:avLst/>
            <a:gdLst/>
            <a:ahLst/>
            <a:cxnLst/>
            <a:rect l="l" t="t" r="r" b="b"/>
            <a:pathLst>
              <a:path w="8761763" h="7104848">
                <a:moveTo>
                  <a:pt x="0" y="0"/>
                </a:moveTo>
                <a:lnTo>
                  <a:pt x="8761763" y="0"/>
                </a:lnTo>
                <a:lnTo>
                  <a:pt x="8761763" y="7104848"/>
                </a:lnTo>
                <a:lnTo>
                  <a:pt x="0" y="7104848"/>
                </a:lnTo>
                <a:lnTo>
                  <a:pt x="0" y="0"/>
                </a:lnTo>
                <a:close/>
              </a:path>
            </a:pathLst>
          </a:custGeom>
          <a:blipFill>
            <a:blip r:embed="rId7"/>
            <a:stretch>
              <a:fillRect t="-19153" b="-19153"/>
            </a:stretch>
          </a:blipFill>
        </p:spPr>
        <p:txBody>
          <a:bodyPr/>
          <a:lstStyle/>
          <a:p>
            <a:endParaRPr lang="en-US"/>
          </a:p>
        </p:txBody>
      </p:sp>
      <p:sp>
        <p:nvSpPr>
          <p:cNvPr id="23" name="TextBox 23"/>
          <p:cNvSpPr txBox="1"/>
          <p:nvPr/>
        </p:nvSpPr>
        <p:spPr>
          <a:xfrm>
            <a:off x="1221262" y="3426633"/>
            <a:ext cx="5100242" cy="558466"/>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Canva Sans Bold"/>
              </a:rPr>
              <a:t>HOUGH TRANSFORM</a:t>
            </a:r>
          </a:p>
        </p:txBody>
      </p:sp>
      <p:sp>
        <p:nvSpPr>
          <p:cNvPr id="24" name="TextBox 24"/>
          <p:cNvSpPr txBox="1"/>
          <p:nvPr/>
        </p:nvSpPr>
        <p:spPr>
          <a:xfrm>
            <a:off x="1810580" y="4502248"/>
            <a:ext cx="4379748" cy="1396671"/>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We use probabilistic hough transform to get the vectors of lanes, which would be helpful for plotting lines after this.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sp>
        <p:nvSpPr>
          <p:cNvPr id="22" name="Freeform 22"/>
          <p:cNvSpPr/>
          <p:nvPr/>
        </p:nvSpPr>
        <p:spPr>
          <a:xfrm>
            <a:off x="7697050" y="2303454"/>
            <a:ext cx="8488565" cy="6468286"/>
          </a:xfrm>
          <a:custGeom>
            <a:avLst/>
            <a:gdLst/>
            <a:ahLst/>
            <a:cxnLst/>
            <a:rect l="l" t="t" r="r" b="b"/>
            <a:pathLst>
              <a:path w="8488565" h="6468286">
                <a:moveTo>
                  <a:pt x="0" y="0"/>
                </a:moveTo>
                <a:lnTo>
                  <a:pt x="8488565" y="0"/>
                </a:lnTo>
                <a:lnTo>
                  <a:pt x="8488565" y="6468287"/>
                </a:lnTo>
                <a:lnTo>
                  <a:pt x="0" y="6468287"/>
                </a:lnTo>
                <a:lnTo>
                  <a:pt x="0" y="0"/>
                </a:lnTo>
                <a:close/>
              </a:path>
            </a:pathLst>
          </a:custGeom>
          <a:blipFill>
            <a:blip r:embed="rId7"/>
            <a:stretch>
              <a:fillRect/>
            </a:stretch>
          </a:blipFill>
        </p:spPr>
        <p:txBody>
          <a:bodyPr/>
          <a:lstStyle/>
          <a:p>
            <a:endParaRPr lang="en-US"/>
          </a:p>
        </p:txBody>
      </p:sp>
      <p:sp>
        <p:nvSpPr>
          <p:cNvPr id="23" name="TextBox 23"/>
          <p:cNvSpPr txBox="1"/>
          <p:nvPr/>
        </p:nvSpPr>
        <p:spPr>
          <a:xfrm>
            <a:off x="1221262" y="3426633"/>
            <a:ext cx="5100242" cy="558466"/>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Canva Sans Bold"/>
              </a:rPr>
              <a:t>PLOT LINES</a:t>
            </a:r>
          </a:p>
        </p:txBody>
      </p:sp>
      <p:sp>
        <p:nvSpPr>
          <p:cNvPr id="24" name="TextBox 24"/>
          <p:cNvSpPr txBox="1"/>
          <p:nvPr/>
        </p:nvSpPr>
        <p:spPr>
          <a:xfrm>
            <a:off x="1810580" y="4502248"/>
            <a:ext cx="4379748" cy="1749096"/>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After we get the vectors, we plot the lines on the image by calculating the slope, x-coordinates and y-coordinates of the lines.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1773" y="1171691"/>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8"/>
            <a:stretch>
              <a:fillRect t="-146648"/>
            </a:stretch>
          </a:blipFill>
        </p:spPr>
        <p:txBody>
          <a:bodyPr/>
          <a:lstStyle/>
          <a:p>
            <a:endParaRPr lang="en-US"/>
          </a:p>
        </p:txBody>
      </p:sp>
      <p:sp>
        <p:nvSpPr>
          <p:cNvPr id="23" name="TextBox 23"/>
          <p:cNvSpPr txBox="1"/>
          <p:nvPr/>
        </p:nvSpPr>
        <p:spPr>
          <a:xfrm>
            <a:off x="1221262" y="3426633"/>
            <a:ext cx="5100242" cy="1141659"/>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EXAMPLE VIDEO</a:t>
            </a:r>
          </a:p>
          <a:p>
            <a:pPr marL="0" lvl="0" indent="0" algn="ctr">
              <a:lnSpc>
                <a:spcPts val="4591"/>
              </a:lnSpc>
              <a:spcBef>
                <a:spcPct val="0"/>
              </a:spcBef>
            </a:pPr>
            <a:endParaRPr lang="en-US" sz="3303" dirty="0">
              <a:solidFill>
                <a:srgbClr val="FFFFFF"/>
              </a:solidFill>
              <a:latin typeface="Canva Sans Bold"/>
            </a:endParaRPr>
          </a:p>
        </p:txBody>
      </p:sp>
      <p:sp>
        <p:nvSpPr>
          <p:cNvPr id="24" name="TextBox 24"/>
          <p:cNvSpPr txBox="1"/>
          <p:nvPr/>
        </p:nvSpPr>
        <p:spPr>
          <a:xfrm>
            <a:off x="1810580" y="4502248"/>
            <a:ext cx="4379748" cy="1749096"/>
          </a:xfrm>
          <a:prstGeom prst="rect">
            <a:avLst/>
          </a:prstGeom>
        </p:spPr>
        <p:txBody>
          <a:bodyPr lIns="0" tIns="0" rIns="0" bIns="0" rtlCol="0" anchor="t">
            <a:spAutoFit/>
          </a:bodyPr>
          <a:lstStyle/>
          <a:p>
            <a:pPr marL="0" lvl="1" indent="0" algn="ctr">
              <a:lnSpc>
                <a:spcPts val="2778"/>
              </a:lnSpc>
              <a:spcBef>
                <a:spcPct val="0"/>
              </a:spcBef>
            </a:pPr>
            <a:r>
              <a:rPr lang="en-US" sz="2104" dirty="0">
                <a:solidFill>
                  <a:srgbClr val="084C6E"/>
                </a:solidFill>
                <a:latin typeface="Open Sauce"/>
              </a:rPr>
              <a:t>After we get the vectors, we plot the lines on the image by calculating the slope, x-coordinates and y-coordinates of the lines.</a:t>
            </a:r>
          </a:p>
        </p:txBody>
      </p:sp>
      <p:pic>
        <p:nvPicPr>
          <p:cNvPr id="25" name="Untitled video - Made with Clipchamp">
            <a:hlinkClick r:id="" action="ppaction://media"/>
            <a:extLst>
              <a:ext uri="{FF2B5EF4-FFF2-40B4-BE49-F238E27FC236}">
                <a16:creationId xmlns:a16="http://schemas.microsoft.com/office/drawing/2014/main" id="{A36BDF18-0016-6C15-514F-374965EFC5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329" t="-133" r="329" b="133"/>
          <a:stretch/>
        </p:blipFill>
        <p:spPr>
          <a:xfrm>
            <a:off x="7351045" y="3032402"/>
            <a:ext cx="9144000" cy="5143500"/>
          </a:xfrm>
          <a:prstGeom prst="rect">
            <a:avLst/>
          </a:prstGeom>
        </p:spPr>
      </p:pic>
    </p:spTree>
    <p:extLst>
      <p:ext uri="{BB962C8B-B14F-4D97-AF65-F5344CB8AC3E}">
        <p14:creationId xmlns:p14="http://schemas.microsoft.com/office/powerpoint/2010/main" val="28072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03836" y="1533465"/>
            <a:ext cx="15649372" cy="8046584"/>
            <a:chOff x="0" y="0"/>
            <a:chExt cx="3617731" cy="1860163"/>
          </a:xfrm>
        </p:grpSpPr>
        <p:sp>
          <p:nvSpPr>
            <p:cNvPr id="3" name="Freeform 3"/>
            <p:cNvSpPr/>
            <p:nvPr/>
          </p:nvSpPr>
          <p:spPr>
            <a:xfrm>
              <a:off x="0" y="0"/>
              <a:ext cx="3617731" cy="1860163"/>
            </a:xfrm>
            <a:custGeom>
              <a:avLst/>
              <a:gdLst/>
              <a:ahLst/>
              <a:cxnLst/>
              <a:rect l="l" t="t" r="r" b="b"/>
              <a:pathLst>
                <a:path w="3617731" h="1860163">
                  <a:moveTo>
                    <a:pt x="5442" y="0"/>
                  </a:moveTo>
                  <a:lnTo>
                    <a:pt x="3612289" y="0"/>
                  </a:lnTo>
                  <a:cubicBezTo>
                    <a:pt x="3615295" y="0"/>
                    <a:pt x="3617731" y="2436"/>
                    <a:pt x="3617731" y="5442"/>
                  </a:cubicBezTo>
                  <a:lnTo>
                    <a:pt x="3617731" y="1854721"/>
                  </a:lnTo>
                  <a:cubicBezTo>
                    <a:pt x="3617731" y="1856164"/>
                    <a:pt x="3617158" y="1857548"/>
                    <a:pt x="3616137" y="1858569"/>
                  </a:cubicBezTo>
                  <a:cubicBezTo>
                    <a:pt x="3615117" y="1859589"/>
                    <a:pt x="3613733" y="1860163"/>
                    <a:pt x="3612289" y="1860163"/>
                  </a:cubicBezTo>
                  <a:lnTo>
                    <a:pt x="5442" y="1860163"/>
                  </a:lnTo>
                  <a:cubicBezTo>
                    <a:pt x="3999" y="1860163"/>
                    <a:pt x="2614" y="1859589"/>
                    <a:pt x="1594" y="1858569"/>
                  </a:cubicBezTo>
                  <a:cubicBezTo>
                    <a:pt x="573" y="1857548"/>
                    <a:pt x="0" y="1856164"/>
                    <a:pt x="0" y="1854721"/>
                  </a:cubicBezTo>
                  <a:lnTo>
                    <a:pt x="0" y="5442"/>
                  </a:lnTo>
                  <a:cubicBezTo>
                    <a:pt x="0" y="3999"/>
                    <a:pt x="573" y="2614"/>
                    <a:pt x="1594" y="1594"/>
                  </a:cubicBezTo>
                  <a:cubicBezTo>
                    <a:pt x="2614" y="573"/>
                    <a:pt x="3999" y="0"/>
                    <a:pt x="5442" y="0"/>
                  </a:cubicBezTo>
                  <a:close/>
                </a:path>
              </a:pathLst>
            </a:custGeom>
            <a:solidFill>
              <a:srgbClr val="000000">
                <a:alpha val="0"/>
              </a:srgbClr>
            </a:solidFill>
            <a:ln w="19050" cap="sq">
              <a:solidFill>
                <a:srgbClr val="084C6E"/>
              </a:solidFill>
              <a:prstDash val="solid"/>
              <a:miter/>
            </a:ln>
          </p:spPr>
          <p:txBody>
            <a:bodyPr/>
            <a:lstStyle/>
            <a:p>
              <a:endParaRPr lang="en-US"/>
            </a:p>
          </p:txBody>
        </p:sp>
        <p:sp>
          <p:nvSpPr>
            <p:cNvPr id="4" name="TextBox 4"/>
            <p:cNvSpPr txBox="1"/>
            <p:nvPr/>
          </p:nvSpPr>
          <p:spPr>
            <a:xfrm>
              <a:off x="0" y="-28575"/>
              <a:ext cx="3617731" cy="188873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325738" y="1788966"/>
            <a:ext cx="1413207" cy="335077"/>
            <a:chOff x="0" y="0"/>
            <a:chExt cx="1884276" cy="446770"/>
          </a:xfrm>
        </p:grpSpPr>
        <p:grpSp>
          <p:nvGrpSpPr>
            <p:cNvPr id="6" name="Group 6"/>
            <p:cNvGrpSpPr/>
            <p:nvPr/>
          </p:nvGrpSpPr>
          <p:grpSpPr>
            <a:xfrm>
              <a:off x="1437507" y="0"/>
              <a:ext cx="446770" cy="44677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nvGrpSpPr>
            <p:cNvPr id="9" name="Group 9"/>
            <p:cNvGrpSpPr/>
            <p:nvPr/>
          </p:nvGrpSpPr>
          <p:grpSpPr>
            <a:xfrm>
              <a:off x="721680" y="0"/>
              <a:ext cx="446770" cy="44677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nvGrpSpPr>
            <p:cNvPr id="12" name="Group 12"/>
            <p:cNvGrpSpPr/>
            <p:nvPr/>
          </p:nvGrpSpPr>
          <p:grpSpPr>
            <a:xfrm>
              <a:off x="0" y="0"/>
              <a:ext cx="446770" cy="44677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AutoShape 17"/>
          <p:cNvSpPr/>
          <p:nvPr/>
        </p:nvSpPr>
        <p:spPr>
          <a:xfrm>
            <a:off x="1882207" y="2326940"/>
            <a:ext cx="14978134" cy="0"/>
          </a:xfrm>
          <a:prstGeom prst="line">
            <a:avLst/>
          </a:prstGeom>
          <a:ln w="19050" cap="flat">
            <a:solidFill>
              <a:srgbClr val="084C6E"/>
            </a:solidFill>
            <a:prstDash val="solid"/>
            <a:headEnd type="none" w="sm" len="sm"/>
            <a:tailEnd type="none" w="sm" len="sm"/>
          </a:ln>
        </p:spPr>
        <p:txBody>
          <a:bodyPr/>
          <a:lstStyle/>
          <a:p>
            <a:endParaRPr lang="en-US"/>
          </a:p>
        </p:txBody>
      </p:sp>
      <p:sp>
        <p:nvSpPr>
          <p:cNvPr id="18" name="Freeform 18"/>
          <p:cNvSpPr/>
          <p:nvPr/>
        </p:nvSpPr>
        <p:spPr>
          <a:xfrm>
            <a:off x="3588939" y="3477996"/>
            <a:ext cx="11679166" cy="5826235"/>
          </a:xfrm>
          <a:custGeom>
            <a:avLst/>
            <a:gdLst/>
            <a:ahLst/>
            <a:cxnLst/>
            <a:rect l="l" t="t" r="r" b="b"/>
            <a:pathLst>
              <a:path w="11679166" h="5826235">
                <a:moveTo>
                  <a:pt x="0" y="0"/>
                </a:moveTo>
                <a:lnTo>
                  <a:pt x="11679166" y="0"/>
                </a:lnTo>
                <a:lnTo>
                  <a:pt x="11679166" y="5826235"/>
                </a:lnTo>
                <a:lnTo>
                  <a:pt x="0" y="5826235"/>
                </a:lnTo>
                <a:lnTo>
                  <a:pt x="0" y="0"/>
                </a:lnTo>
                <a:close/>
              </a:path>
            </a:pathLst>
          </a:custGeom>
          <a:blipFill>
            <a:blip r:embed="rId4"/>
            <a:stretch>
              <a:fillRect/>
            </a:stretch>
          </a:blipFill>
        </p:spPr>
        <p:txBody>
          <a:bodyPr/>
          <a:lstStyle/>
          <a:p>
            <a:endParaRPr lang="en-US" dirty="0"/>
          </a:p>
        </p:txBody>
      </p:sp>
      <p:sp>
        <p:nvSpPr>
          <p:cNvPr id="19" name="TextBox 19"/>
          <p:cNvSpPr txBox="1"/>
          <p:nvPr/>
        </p:nvSpPr>
        <p:spPr>
          <a:xfrm>
            <a:off x="3780054" y="2418816"/>
            <a:ext cx="10727892" cy="1066800"/>
          </a:xfrm>
          <a:prstGeom prst="rect">
            <a:avLst/>
          </a:prstGeom>
        </p:spPr>
        <p:txBody>
          <a:bodyPr lIns="0" tIns="0" rIns="0" bIns="0" rtlCol="0" anchor="t">
            <a:spAutoFit/>
          </a:bodyPr>
          <a:lstStyle/>
          <a:p>
            <a:pPr marL="0" lvl="0" indent="0" algn="ctr">
              <a:lnSpc>
                <a:spcPts val="7685"/>
              </a:lnSpc>
              <a:spcBef>
                <a:spcPct val="0"/>
              </a:spcBef>
            </a:pPr>
            <a:r>
              <a:rPr lang="en-US" sz="6404">
                <a:solidFill>
                  <a:srgbClr val="084C6E"/>
                </a:solidFill>
                <a:latin typeface="Codec Pro Bold"/>
              </a:rPr>
              <a:t>CRAFTING FRONTEND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603836" y="1533465"/>
            <a:ext cx="15649372" cy="8046584"/>
            <a:chOff x="0" y="0"/>
            <a:chExt cx="3617731" cy="1860163"/>
          </a:xfrm>
        </p:grpSpPr>
        <p:sp>
          <p:nvSpPr>
            <p:cNvPr id="3" name="Freeform 3"/>
            <p:cNvSpPr/>
            <p:nvPr/>
          </p:nvSpPr>
          <p:spPr>
            <a:xfrm>
              <a:off x="0" y="0"/>
              <a:ext cx="3617731" cy="1860163"/>
            </a:xfrm>
            <a:custGeom>
              <a:avLst/>
              <a:gdLst/>
              <a:ahLst/>
              <a:cxnLst/>
              <a:rect l="l" t="t" r="r" b="b"/>
              <a:pathLst>
                <a:path w="3617731" h="1860163">
                  <a:moveTo>
                    <a:pt x="5442" y="0"/>
                  </a:moveTo>
                  <a:lnTo>
                    <a:pt x="3612289" y="0"/>
                  </a:lnTo>
                  <a:cubicBezTo>
                    <a:pt x="3615295" y="0"/>
                    <a:pt x="3617731" y="2436"/>
                    <a:pt x="3617731" y="5442"/>
                  </a:cubicBezTo>
                  <a:lnTo>
                    <a:pt x="3617731" y="1854721"/>
                  </a:lnTo>
                  <a:cubicBezTo>
                    <a:pt x="3617731" y="1856164"/>
                    <a:pt x="3617158" y="1857548"/>
                    <a:pt x="3616137" y="1858569"/>
                  </a:cubicBezTo>
                  <a:cubicBezTo>
                    <a:pt x="3615117" y="1859589"/>
                    <a:pt x="3613733" y="1860163"/>
                    <a:pt x="3612289" y="1860163"/>
                  </a:cubicBezTo>
                  <a:lnTo>
                    <a:pt x="5442" y="1860163"/>
                  </a:lnTo>
                  <a:cubicBezTo>
                    <a:pt x="3999" y="1860163"/>
                    <a:pt x="2614" y="1859589"/>
                    <a:pt x="1594" y="1858569"/>
                  </a:cubicBezTo>
                  <a:cubicBezTo>
                    <a:pt x="573" y="1857548"/>
                    <a:pt x="0" y="1856164"/>
                    <a:pt x="0" y="1854721"/>
                  </a:cubicBezTo>
                  <a:lnTo>
                    <a:pt x="0" y="5442"/>
                  </a:lnTo>
                  <a:cubicBezTo>
                    <a:pt x="0" y="3999"/>
                    <a:pt x="573" y="2614"/>
                    <a:pt x="1594" y="1594"/>
                  </a:cubicBezTo>
                  <a:cubicBezTo>
                    <a:pt x="2614" y="573"/>
                    <a:pt x="3999" y="0"/>
                    <a:pt x="5442" y="0"/>
                  </a:cubicBezTo>
                  <a:close/>
                </a:path>
              </a:pathLst>
            </a:custGeom>
            <a:solidFill>
              <a:srgbClr val="000000">
                <a:alpha val="0"/>
              </a:srgbClr>
            </a:solidFill>
            <a:ln w="19050" cap="sq">
              <a:solidFill>
                <a:srgbClr val="084C6E"/>
              </a:solidFill>
              <a:prstDash val="solid"/>
              <a:miter/>
            </a:ln>
          </p:spPr>
          <p:txBody>
            <a:bodyPr/>
            <a:lstStyle/>
            <a:p>
              <a:endParaRPr lang="en-US"/>
            </a:p>
          </p:txBody>
        </p:sp>
        <p:sp>
          <p:nvSpPr>
            <p:cNvPr id="4" name="TextBox 4"/>
            <p:cNvSpPr txBox="1"/>
            <p:nvPr/>
          </p:nvSpPr>
          <p:spPr>
            <a:xfrm>
              <a:off x="0" y="-28575"/>
              <a:ext cx="3617731" cy="1888738"/>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325738" y="1788966"/>
            <a:ext cx="1413207" cy="335077"/>
            <a:chOff x="0" y="0"/>
            <a:chExt cx="1884276" cy="446770"/>
          </a:xfrm>
        </p:grpSpPr>
        <p:grpSp>
          <p:nvGrpSpPr>
            <p:cNvPr id="6" name="Group 6"/>
            <p:cNvGrpSpPr/>
            <p:nvPr/>
          </p:nvGrpSpPr>
          <p:grpSpPr>
            <a:xfrm>
              <a:off x="1437507" y="0"/>
              <a:ext cx="446770" cy="44677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nvGrpSpPr>
            <p:cNvPr id="9" name="Group 9"/>
            <p:cNvGrpSpPr/>
            <p:nvPr/>
          </p:nvGrpSpPr>
          <p:grpSpPr>
            <a:xfrm>
              <a:off x="721680" y="0"/>
              <a:ext cx="446770" cy="44677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nvGrpSpPr>
            <p:cNvPr id="12" name="Group 12"/>
            <p:cNvGrpSpPr/>
            <p:nvPr/>
          </p:nvGrpSpPr>
          <p:grpSpPr>
            <a:xfrm>
              <a:off x="0" y="0"/>
              <a:ext cx="446770" cy="44677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89"/>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AutoShape 17"/>
          <p:cNvSpPr/>
          <p:nvPr/>
        </p:nvSpPr>
        <p:spPr>
          <a:xfrm>
            <a:off x="1882207" y="2326940"/>
            <a:ext cx="14978134" cy="0"/>
          </a:xfrm>
          <a:prstGeom prst="line">
            <a:avLst/>
          </a:prstGeom>
          <a:ln w="19050" cap="flat">
            <a:solidFill>
              <a:srgbClr val="084C6E"/>
            </a:solidFill>
            <a:prstDash val="solid"/>
            <a:headEnd type="none" w="sm" len="sm"/>
            <a:tailEnd type="none" w="sm" len="sm"/>
          </a:ln>
        </p:spPr>
        <p:txBody>
          <a:bodyPr/>
          <a:lstStyle/>
          <a:p>
            <a:endParaRPr lang="en-US"/>
          </a:p>
        </p:txBody>
      </p:sp>
      <p:sp>
        <p:nvSpPr>
          <p:cNvPr id="19" name="TextBox 19"/>
          <p:cNvSpPr txBox="1"/>
          <p:nvPr/>
        </p:nvSpPr>
        <p:spPr>
          <a:xfrm>
            <a:off x="3780054" y="2418816"/>
            <a:ext cx="10727892" cy="1066800"/>
          </a:xfrm>
          <a:prstGeom prst="rect">
            <a:avLst/>
          </a:prstGeom>
        </p:spPr>
        <p:txBody>
          <a:bodyPr lIns="0" tIns="0" rIns="0" bIns="0" rtlCol="0" anchor="t">
            <a:spAutoFit/>
          </a:bodyPr>
          <a:lstStyle/>
          <a:p>
            <a:pPr marL="0" lvl="0" indent="0" algn="ctr">
              <a:lnSpc>
                <a:spcPts val="7685"/>
              </a:lnSpc>
              <a:spcBef>
                <a:spcPct val="0"/>
              </a:spcBef>
            </a:pPr>
            <a:r>
              <a:rPr lang="en-US" sz="6404">
                <a:solidFill>
                  <a:srgbClr val="084C6E"/>
                </a:solidFill>
                <a:latin typeface="Codec Pro Bold"/>
              </a:rPr>
              <a:t>PREVIEW</a:t>
            </a:r>
          </a:p>
        </p:txBody>
      </p:sp>
      <p:pic>
        <p:nvPicPr>
          <p:cNvPr id="20" name="2023-12-27 11-41-26">
            <a:hlinkClick r:id="" action="ppaction://media"/>
            <a:extLst>
              <a:ext uri="{FF2B5EF4-FFF2-40B4-BE49-F238E27FC236}">
                <a16:creationId xmlns:a16="http://schemas.microsoft.com/office/drawing/2014/main" id="{7EFC47B4-4844-7A84-3C30-CE9A5A77F66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51574" y="3314700"/>
            <a:ext cx="10439400" cy="5872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txBody>
            <a:bodyPr/>
            <a:lstStyle/>
            <a:p>
              <a:endParaRPr lang="en-US"/>
            </a:p>
          </p:txBody>
        </p:sp>
        <p:sp>
          <p:nvSpPr>
            <p:cNvPr id="4" name="TextBox 4"/>
            <p:cNvSpPr txBox="1"/>
            <p:nvPr/>
          </p:nvSpPr>
          <p:spPr>
            <a:xfrm>
              <a:off x="0" y="-28575"/>
              <a:ext cx="4274726" cy="219604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691113" y="3848100"/>
            <a:ext cx="10905773" cy="1909754"/>
          </a:xfrm>
          <a:prstGeom prst="rect">
            <a:avLst/>
          </a:prstGeom>
        </p:spPr>
        <p:txBody>
          <a:bodyPr wrap="square" lIns="0" tIns="0" rIns="0" bIns="0" rtlCol="0" anchor="t">
            <a:spAutoFit/>
          </a:bodyPr>
          <a:lstStyle/>
          <a:p>
            <a:pPr algn="ctr">
              <a:lnSpc>
                <a:spcPts val="15374"/>
              </a:lnSpc>
            </a:pPr>
            <a:r>
              <a:rPr lang="en-US" sz="12811" dirty="0">
                <a:solidFill>
                  <a:srgbClr val="084C6E"/>
                </a:solidFill>
                <a:latin typeface="Codec Pro Bold"/>
              </a:rPr>
              <a:t>THANK YOU.</a:t>
            </a:r>
          </a:p>
        </p:txBody>
      </p:sp>
      <p:grpSp>
        <p:nvGrpSpPr>
          <p:cNvPr id="6" name="Group 6"/>
          <p:cNvGrpSpPr/>
          <p:nvPr/>
        </p:nvGrpSpPr>
        <p:grpSpPr>
          <a:xfrm>
            <a:off x="14753329" y="1379968"/>
            <a:ext cx="1240428" cy="294111"/>
            <a:chOff x="0" y="0"/>
            <a:chExt cx="1653904" cy="392148"/>
          </a:xfrm>
        </p:grpSpPr>
        <p:grpSp>
          <p:nvGrpSpPr>
            <p:cNvPr id="7" name="Group 7"/>
            <p:cNvGrpSpPr/>
            <p:nvPr/>
          </p:nvGrpSpPr>
          <p:grpSpPr>
            <a:xfrm>
              <a:off x="1261756" y="0"/>
              <a:ext cx="392148" cy="39214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633448" y="0"/>
              <a:ext cx="392148" cy="3921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392148" cy="39214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6" name="AutoShape 16"/>
          <p:cNvSpPr/>
          <p:nvPr/>
        </p:nvSpPr>
        <p:spPr>
          <a:xfrm>
            <a:off x="1247028" y="1965559"/>
            <a:ext cx="15822467" cy="0"/>
          </a:xfrm>
          <a:prstGeom prst="line">
            <a:avLst/>
          </a:prstGeom>
          <a:ln w="28575" cap="flat">
            <a:solidFill>
              <a:srgbClr val="084C6E"/>
            </a:solidFill>
            <a:prstDash val="solid"/>
            <a:headEnd type="none" w="sm" len="sm"/>
            <a:tailEnd type="none" w="sm" len="sm"/>
          </a:ln>
        </p:spPr>
        <p:txBody>
          <a:bodyPr/>
          <a:lstStyle/>
          <a:p>
            <a:endParaRPr lang="en-US"/>
          </a:p>
        </p:txBody>
      </p:sp>
      <p:sp>
        <p:nvSpPr>
          <p:cNvPr id="17" name="Freeform 17"/>
          <p:cNvSpPr/>
          <p:nvPr/>
        </p:nvSpPr>
        <p:spPr>
          <a:xfrm>
            <a:off x="16349806" y="1225269"/>
            <a:ext cx="603509" cy="603509"/>
          </a:xfrm>
          <a:custGeom>
            <a:avLst/>
            <a:gdLst/>
            <a:ahLst/>
            <a:cxnLst/>
            <a:rect l="l" t="t" r="r" b="b"/>
            <a:pathLst>
              <a:path w="603509" h="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flipH="1">
            <a:off x="1255632" y="1225269"/>
            <a:ext cx="603509" cy="603509"/>
          </a:xfrm>
          <a:custGeom>
            <a:avLst/>
            <a:gdLst/>
            <a:ahLst/>
            <a:cxnLst/>
            <a:rect l="l" t="t" r="r" b="b"/>
            <a:pathLst>
              <a:path w="603509" h="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24">
            <a:extLst>
              <a:ext uri="{FF2B5EF4-FFF2-40B4-BE49-F238E27FC236}">
                <a16:creationId xmlns:a16="http://schemas.microsoft.com/office/drawing/2014/main" id="{CDBE1B87-F018-B002-3CD2-0131374758B8}"/>
              </a:ext>
            </a:extLst>
          </p:cNvPr>
          <p:cNvSpPr txBox="1"/>
          <p:nvPr/>
        </p:nvSpPr>
        <p:spPr>
          <a:xfrm>
            <a:off x="3263940" y="5686813"/>
            <a:ext cx="11753020" cy="359073"/>
          </a:xfrm>
          <a:prstGeom prst="rect">
            <a:avLst/>
          </a:prstGeom>
        </p:spPr>
        <p:txBody>
          <a:bodyPr wrap="square" lIns="0" tIns="0" rIns="0" bIns="0" rtlCol="0" anchor="t">
            <a:spAutoFit/>
          </a:bodyPr>
          <a:lstStyle/>
          <a:p>
            <a:pPr marL="0" lvl="1" indent="0" algn="ctr">
              <a:lnSpc>
                <a:spcPts val="2778"/>
              </a:lnSpc>
              <a:spcBef>
                <a:spcPct val="0"/>
              </a:spcBef>
            </a:pPr>
            <a:r>
              <a:rPr lang="en-US" sz="2400" dirty="0">
                <a:solidFill>
                  <a:srgbClr val="084C6E"/>
                </a:solidFill>
                <a:latin typeface="Open Sauce"/>
              </a:rPr>
              <a:t>Feel Free to ask any questions, suggestions or improvement tips!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CF">
                <a:alpha val="100000"/>
              </a:srgbClr>
            </a:gs>
            <a:gs pos="50000">
              <a:srgbClr val="FFFFFF">
                <a:alpha val="100000"/>
              </a:srgbClr>
            </a:gs>
            <a:gs pos="100000">
              <a:srgbClr val="84BFD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422613" y="3458957"/>
            <a:ext cx="3442405" cy="4938224"/>
            <a:chOff x="0" y="0"/>
            <a:chExt cx="1259692" cy="1807062"/>
          </a:xfrm>
        </p:grpSpPr>
        <p:sp>
          <p:nvSpPr>
            <p:cNvPr id="3" name="Freeform 3"/>
            <p:cNvSpPr/>
            <p:nvPr/>
          </p:nvSpPr>
          <p:spPr>
            <a:xfrm>
              <a:off x="0" y="0"/>
              <a:ext cx="1259692" cy="1807062"/>
            </a:xfrm>
            <a:custGeom>
              <a:avLst/>
              <a:gdLst/>
              <a:ahLst/>
              <a:cxnLst/>
              <a:rect l="l" t="t" r="r" b="b"/>
              <a:pathLst>
                <a:path w="1259692" h="1807062">
                  <a:moveTo>
                    <a:pt x="74217" y="0"/>
                  </a:moveTo>
                  <a:lnTo>
                    <a:pt x="1185475" y="0"/>
                  </a:lnTo>
                  <a:cubicBezTo>
                    <a:pt x="1226464" y="0"/>
                    <a:pt x="1259692" y="33228"/>
                    <a:pt x="1259692" y="74217"/>
                  </a:cubicBezTo>
                  <a:lnTo>
                    <a:pt x="1259692" y="1732846"/>
                  </a:lnTo>
                  <a:cubicBezTo>
                    <a:pt x="1259692" y="1773834"/>
                    <a:pt x="1226464" y="1807062"/>
                    <a:pt x="1185475" y="1807062"/>
                  </a:cubicBezTo>
                  <a:lnTo>
                    <a:pt x="74217" y="1807062"/>
                  </a:lnTo>
                  <a:cubicBezTo>
                    <a:pt x="33228" y="1807062"/>
                    <a:pt x="0" y="1773834"/>
                    <a:pt x="0" y="1732846"/>
                  </a:cubicBezTo>
                  <a:lnTo>
                    <a:pt x="0" y="74217"/>
                  </a:lnTo>
                  <a:cubicBezTo>
                    <a:pt x="0" y="33228"/>
                    <a:pt x="33228" y="0"/>
                    <a:pt x="7421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4" name="TextBox 4"/>
            <p:cNvSpPr txBox="1"/>
            <p:nvPr/>
          </p:nvSpPr>
          <p:spPr>
            <a:xfrm>
              <a:off x="0" y="-28575"/>
              <a:ext cx="1259692" cy="1835637"/>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9762922" y="3628217"/>
            <a:ext cx="892777" cy="211681"/>
            <a:chOff x="0" y="0"/>
            <a:chExt cx="1190369" cy="282241"/>
          </a:xfrm>
        </p:grpSpPr>
        <p:grpSp>
          <p:nvGrpSpPr>
            <p:cNvPr id="6" name="Group 6"/>
            <p:cNvGrpSpPr/>
            <p:nvPr/>
          </p:nvGrpSpPr>
          <p:grpSpPr>
            <a:xfrm>
              <a:off x="908128" y="0"/>
              <a:ext cx="282241" cy="2822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455913" y="0"/>
              <a:ext cx="282241" cy="2822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282241" cy="2822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3418602" y="3458957"/>
            <a:ext cx="3442405" cy="4938224"/>
            <a:chOff x="0" y="0"/>
            <a:chExt cx="1259692" cy="1807062"/>
          </a:xfrm>
        </p:grpSpPr>
        <p:sp>
          <p:nvSpPr>
            <p:cNvPr id="18" name="Freeform 18"/>
            <p:cNvSpPr/>
            <p:nvPr/>
          </p:nvSpPr>
          <p:spPr>
            <a:xfrm>
              <a:off x="0" y="0"/>
              <a:ext cx="1259692" cy="1807062"/>
            </a:xfrm>
            <a:custGeom>
              <a:avLst/>
              <a:gdLst/>
              <a:ahLst/>
              <a:cxnLst/>
              <a:rect l="l" t="t" r="r" b="b"/>
              <a:pathLst>
                <a:path w="1259692" h="1807062">
                  <a:moveTo>
                    <a:pt x="74217" y="0"/>
                  </a:moveTo>
                  <a:lnTo>
                    <a:pt x="1185475" y="0"/>
                  </a:lnTo>
                  <a:cubicBezTo>
                    <a:pt x="1226464" y="0"/>
                    <a:pt x="1259692" y="33228"/>
                    <a:pt x="1259692" y="74217"/>
                  </a:cubicBezTo>
                  <a:lnTo>
                    <a:pt x="1259692" y="1732846"/>
                  </a:lnTo>
                  <a:cubicBezTo>
                    <a:pt x="1259692" y="1773834"/>
                    <a:pt x="1226464" y="1807062"/>
                    <a:pt x="1185475" y="1807062"/>
                  </a:cubicBezTo>
                  <a:lnTo>
                    <a:pt x="74217" y="1807062"/>
                  </a:lnTo>
                  <a:cubicBezTo>
                    <a:pt x="33228" y="1807062"/>
                    <a:pt x="0" y="1773834"/>
                    <a:pt x="0" y="1732846"/>
                  </a:cubicBezTo>
                  <a:lnTo>
                    <a:pt x="0" y="74217"/>
                  </a:lnTo>
                  <a:cubicBezTo>
                    <a:pt x="0" y="33228"/>
                    <a:pt x="33228" y="0"/>
                    <a:pt x="7421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259692" cy="1835637"/>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a:off x="5729954" y="3599259"/>
            <a:ext cx="892777" cy="211681"/>
            <a:chOff x="0" y="0"/>
            <a:chExt cx="1190369" cy="282241"/>
          </a:xfrm>
        </p:grpSpPr>
        <p:grpSp>
          <p:nvGrpSpPr>
            <p:cNvPr id="21" name="Group 21"/>
            <p:cNvGrpSpPr/>
            <p:nvPr/>
          </p:nvGrpSpPr>
          <p:grpSpPr>
            <a:xfrm>
              <a:off x="908128" y="0"/>
              <a:ext cx="282241" cy="2822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4" name="Group 24"/>
            <p:cNvGrpSpPr/>
            <p:nvPr/>
          </p:nvGrpSpPr>
          <p:grpSpPr>
            <a:xfrm>
              <a:off x="455913" y="0"/>
              <a:ext cx="282241" cy="28224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7" name="Group 27"/>
            <p:cNvGrpSpPr/>
            <p:nvPr/>
          </p:nvGrpSpPr>
          <p:grpSpPr>
            <a:xfrm>
              <a:off x="0" y="0"/>
              <a:ext cx="282241" cy="2822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29" name="TextBox 2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30" name="TextBox 30"/>
          <p:cNvSpPr txBox="1"/>
          <p:nvPr/>
        </p:nvSpPr>
        <p:spPr>
          <a:xfrm>
            <a:off x="6871680" y="1481261"/>
            <a:ext cx="4544639" cy="714375"/>
          </a:xfrm>
          <a:prstGeom prst="rect">
            <a:avLst/>
          </a:prstGeom>
        </p:spPr>
        <p:txBody>
          <a:bodyPr lIns="0" tIns="0" rIns="0" bIns="0" rtlCol="0" anchor="t">
            <a:spAutoFit/>
          </a:bodyPr>
          <a:lstStyle/>
          <a:p>
            <a:pPr marL="0" lvl="0" indent="0" algn="ctr">
              <a:lnSpc>
                <a:spcPts val="5141"/>
              </a:lnSpc>
              <a:spcBef>
                <a:spcPct val="0"/>
              </a:spcBef>
            </a:pPr>
            <a:r>
              <a:rPr lang="en-US" sz="4284">
                <a:solidFill>
                  <a:srgbClr val="084C6E"/>
                </a:solidFill>
                <a:latin typeface="Codec Pro Bold"/>
              </a:rPr>
              <a:t>OBJECTIVES</a:t>
            </a:r>
          </a:p>
        </p:txBody>
      </p:sp>
      <p:sp>
        <p:nvSpPr>
          <p:cNvPr id="31" name="TextBox 31"/>
          <p:cNvSpPr txBox="1"/>
          <p:nvPr/>
        </p:nvSpPr>
        <p:spPr>
          <a:xfrm>
            <a:off x="4029113" y="2471861"/>
            <a:ext cx="10229774" cy="691821"/>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Following are some of the objectives we are looking to achieve through this project</a:t>
            </a:r>
          </a:p>
        </p:txBody>
      </p:sp>
      <p:grpSp>
        <p:nvGrpSpPr>
          <p:cNvPr id="32" name="Group 32"/>
          <p:cNvGrpSpPr/>
          <p:nvPr/>
        </p:nvGrpSpPr>
        <p:grpSpPr>
          <a:xfrm>
            <a:off x="11426993" y="3458957"/>
            <a:ext cx="3442405" cy="4938224"/>
            <a:chOff x="0" y="0"/>
            <a:chExt cx="1259692" cy="1807062"/>
          </a:xfrm>
        </p:grpSpPr>
        <p:sp>
          <p:nvSpPr>
            <p:cNvPr id="33" name="Freeform 33"/>
            <p:cNvSpPr/>
            <p:nvPr/>
          </p:nvSpPr>
          <p:spPr>
            <a:xfrm>
              <a:off x="0" y="0"/>
              <a:ext cx="1259692" cy="1807062"/>
            </a:xfrm>
            <a:custGeom>
              <a:avLst/>
              <a:gdLst/>
              <a:ahLst/>
              <a:cxnLst/>
              <a:rect l="l" t="t" r="r" b="b"/>
              <a:pathLst>
                <a:path w="1259692" h="1807062">
                  <a:moveTo>
                    <a:pt x="74217" y="0"/>
                  </a:moveTo>
                  <a:lnTo>
                    <a:pt x="1185475" y="0"/>
                  </a:lnTo>
                  <a:cubicBezTo>
                    <a:pt x="1226464" y="0"/>
                    <a:pt x="1259692" y="33228"/>
                    <a:pt x="1259692" y="74217"/>
                  </a:cubicBezTo>
                  <a:lnTo>
                    <a:pt x="1259692" y="1732846"/>
                  </a:lnTo>
                  <a:cubicBezTo>
                    <a:pt x="1259692" y="1773834"/>
                    <a:pt x="1226464" y="1807062"/>
                    <a:pt x="1185475" y="1807062"/>
                  </a:cubicBezTo>
                  <a:lnTo>
                    <a:pt x="74217" y="1807062"/>
                  </a:lnTo>
                  <a:cubicBezTo>
                    <a:pt x="33228" y="1807062"/>
                    <a:pt x="0" y="1773834"/>
                    <a:pt x="0" y="1732846"/>
                  </a:cubicBezTo>
                  <a:lnTo>
                    <a:pt x="0" y="74217"/>
                  </a:lnTo>
                  <a:cubicBezTo>
                    <a:pt x="0" y="33228"/>
                    <a:pt x="33228" y="0"/>
                    <a:pt x="7421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34" name="TextBox 34"/>
            <p:cNvSpPr txBox="1"/>
            <p:nvPr/>
          </p:nvSpPr>
          <p:spPr>
            <a:xfrm>
              <a:off x="0" y="-28575"/>
              <a:ext cx="1259692" cy="1835637"/>
            </a:xfrm>
            <a:prstGeom prst="rect">
              <a:avLst/>
            </a:prstGeom>
          </p:spPr>
          <p:txBody>
            <a:bodyPr lIns="50800" tIns="50800" rIns="50800" bIns="50800" rtlCol="0" anchor="ctr"/>
            <a:lstStyle/>
            <a:p>
              <a:pPr algn="ctr">
                <a:lnSpc>
                  <a:spcPts val="2590"/>
                </a:lnSpc>
              </a:pPr>
              <a:endParaRPr/>
            </a:p>
          </p:txBody>
        </p:sp>
      </p:grpSp>
      <p:grpSp>
        <p:nvGrpSpPr>
          <p:cNvPr id="35" name="Group 35"/>
          <p:cNvGrpSpPr/>
          <p:nvPr/>
        </p:nvGrpSpPr>
        <p:grpSpPr>
          <a:xfrm>
            <a:off x="13767302" y="3628217"/>
            <a:ext cx="892777" cy="211681"/>
            <a:chOff x="0" y="0"/>
            <a:chExt cx="1190369" cy="282241"/>
          </a:xfrm>
        </p:grpSpPr>
        <p:grpSp>
          <p:nvGrpSpPr>
            <p:cNvPr id="36" name="Group 36"/>
            <p:cNvGrpSpPr/>
            <p:nvPr/>
          </p:nvGrpSpPr>
          <p:grpSpPr>
            <a:xfrm>
              <a:off x="908128" y="0"/>
              <a:ext cx="282241" cy="28224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39" name="Group 39"/>
            <p:cNvGrpSpPr/>
            <p:nvPr/>
          </p:nvGrpSpPr>
          <p:grpSpPr>
            <a:xfrm>
              <a:off x="455913" y="0"/>
              <a:ext cx="282241" cy="28224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41" name="TextBox 4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42" name="Group 42"/>
            <p:cNvGrpSpPr/>
            <p:nvPr/>
          </p:nvGrpSpPr>
          <p:grpSpPr>
            <a:xfrm>
              <a:off x="0" y="0"/>
              <a:ext cx="282241" cy="28224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45" name="TextBox 45"/>
          <p:cNvSpPr txBox="1"/>
          <p:nvPr/>
        </p:nvSpPr>
        <p:spPr>
          <a:xfrm>
            <a:off x="3777235" y="4256436"/>
            <a:ext cx="2399108" cy="552450"/>
          </a:xfrm>
          <a:prstGeom prst="rect">
            <a:avLst/>
          </a:prstGeom>
        </p:spPr>
        <p:txBody>
          <a:bodyPr lIns="0" tIns="0" rIns="0" bIns="0" rtlCol="0" anchor="t">
            <a:spAutoFit/>
          </a:bodyPr>
          <a:lstStyle/>
          <a:p>
            <a:pPr marL="0" lvl="0" indent="0">
              <a:lnSpc>
                <a:spcPts val="3902"/>
              </a:lnSpc>
              <a:spcBef>
                <a:spcPct val="0"/>
              </a:spcBef>
            </a:pPr>
            <a:r>
              <a:rPr lang="en-US" sz="3251">
                <a:solidFill>
                  <a:srgbClr val="084C6E"/>
                </a:solidFill>
                <a:latin typeface="Codec Pro Bold"/>
              </a:rPr>
              <a:t>Accurate</a:t>
            </a:r>
          </a:p>
        </p:txBody>
      </p:sp>
      <p:sp>
        <p:nvSpPr>
          <p:cNvPr id="46" name="TextBox 46"/>
          <p:cNvSpPr txBox="1"/>
          <p:nvPr/>
        </p:nvSpPr>
        <p:spPr>
          <a:xfrm>
            <a:off x="3777235" y="4997405"/>
            <a:ext cx="2559528" cy="2453946"/>
          </a:xfrm>
          <a:prstGeom prst="rect">
            <a:avLst/>
          </a:prstGeom>
        </p:spPr>
        <p:txBody>
          <a:bodyPr lIns="0" tIns="0" rIns="0" bIns="0" rtlCol="0" anchor="t">
            <a:spAutoFit/>
          </a:bodyPr>
          <a:lstStyle/>
          <a:p>
            <a:pPr algn="l">
              <a:lnSpc>
                <a:spcPts val="2778"/>
              </a:lnSpc>
            </a:pPr>
            <a:r>
              <a:rPr lang="en-US" sz="2104">
                <a:solidFill>
                  <a:srgbClr val="084C6E"/>
                </a:solidFill>
                <a:latin typeface="Open Sauce"/>
              </a:rPr>
              <a:t>Be accurate while detecting lanes whether there is heavy traffic, no traffic in image, video or live footage.</a:t>
            </a:r>
          </a:p>
        </p:txBody>
      </p:sp>
      <p:sp>
        <p:nvSpPr>
          <p:cNvPr id="47" name="TextBox 47"/>
          <p:cNvSpPr txBox="1"/>
          <p:nvPr/>
        </p:nvSpPr>
        <p:spPr>
          <a:xfrm>
            <a:off x="7678511" y="4192824"/>
            <a:ext cx="2107207" cy="552450"/>
          </a:xfrm>
          <a:prstGeom prst="rect">
            <a:avLst/>
          </a:prstGeom>
        </p:spPr>
        <p:txBody>
          <a:bodyPr lIns="0" tIns="0" rIns="0" bIns="0" rtlCol="0" anchor="t">
            <a:spAutoFit/>
          </a:bodyPr>
          <a:lstStyle/>
          <a:p>
            <a:pPr marL="0" lvl="0" indent="0">
              <a:lnSpc>
                <a:spcPts val="3902"/>
              </a:lnSpc>
              <a:spcBef>
                <a:spcPct val="0"/>
              </a:spcBef>
            </a:pPr>
            <a:r>
              <a:rPr lang="en-US" sz="3251">
                <a:solidFill>
                  <a:srgbClr val="084C6E"/>
                </a:solidFill>
                <a:latin typeface="Codec Pro Bold"/>
              </a:rPr>
              <a:t>Dynamic</a:t>
            </a:r>
          </a:p>
        </p:txBody>
      </p:sp>
      <p:sp>
        <p:nvSpPr>
          <p:cNvPr id="48" name="TextBox 48"/>
          <p:cNvSpPr txBox="1"/>
          <p:nvPr/>
        </p:nvSpPr>
        <p:spPr>
          <a:xfrm>
            <a:off x="7724101" y="4997405"/>
            <a:ext cx="2361143" cy="2453946"/>
          </a:xfrm>
          <a:prstGeom prst="rect">
            <a:avLst/>
          </a:prstGeom>
        </p:spPr>
        <p:txBody>
          <a:bodyPr lIns="0" tIns="0" rIns="0" bIns="0" rtlCol="0" anchor="t">
            <a:spAutoFit/>
          </a:bodyPr>
          <a:lstStyle/>
          <a:p>
            <a:pPr marL="0" lvl="1" indent="0" algn="l">
              <a:lnSpc>
                <a:spcPts val="2778"/>
              </a:lnSpc>
              <a:spcBef>
                <a:spcPct val="0"/>
              </a:spcBef>
            </a:pPr>
            <a:r>
              <a:rPr lang="en-US" sz="2104">
                <a:solidFill>
                  <a:srgbClr val="084C6E"/>
                </a:solidFill>
                <a:latin typeface="Open Sauce"/>
              </a:rPr>
              <a:t>Be adaptable to road conditions like road curves, color and other weather conditions like rain etc.</a:t>
            </a:r>
          </a:p>
        </p:txBody>
      </p:sp>
      <p:sp>
        <p:nvSpPr>
          <p:cNvPr id="49" name="TextBox 49"/>
          <p:cNvSpPr txBox="1"/>
          <p:nvPr/>
        </p:nvSpPr>
        <p:spPr>
          <a:xfrm>
            <a:off x="11684168" y="4192824"/>
            <a:ext cx="2719357" cy="552450"/>
          </a:xfrm>
          <a:prstGeom prst="rect">
            <a:avLst/>
          </a:prstGeom>
        </p:spPr>
        <p:txBody>
          <a:bodyPr lIns="0" tIns="0" rIns="0" bIns="0" rtlCol="0" anchor="t">
            <a:spAutoFit/>
          </a:bodyPr>
          <a:lstStyle/>
          <a:p>
            <a:pPr marL="0" lvl="0" indent="0">
              <a:lnSpc>
                <a:spcPts val="3902"/>
              </a:lnSpc>
              <a:spcBef>
                <a:spcPct val="0"/>
              </a:spcBef>
            </a:pPr>
            <a:r>
              <a:rPr lang="en-US" sz="3251">
                <a:solidFill>
                  <a:srgbClr val="084C6E"/>
                </a:solidFill>
                <a:latin typeface="Codec Pro Bold"/>
              </a:rPr>
              <a:t>Accessiblity</a:t>
            </a:r>
          </a:p>
        </p:txBody>
      </p:sp>
      <p:sp>
        <p:nvSpPr>
          <p:cNvPr id="50" name="TextBox 50"/>
          <p:cNvSpPr txBox="1"/>
          <p:nvPr/>
        </p:nvSpPr>
        <p:spPr>
          <a:xfrm>
            <a:off x="11729758" y="4997405"/>
            <a:ext cx="2361143" cy="2453946"/>
          </a:xfrm>
          <a:prstGeom prst="rect">
            <a:avLst/>
          </a:prstGeom>
        </p:spPr>
        <p:txBody>
          <a:bodyPr lIns="0" tIns="0" rIns="0" bIns="0" rtlCol="0" anchor="t">
            <a:spAutoFit/>
          </a:bodyPr>
          <a:lstStyle/>
          <a:p>
            <a:pPr marL="0" lvl="1" indent="0" algn="l">
              <a:lnSpc>
                <a:spcPts val="2778"/>
              </a:lnSpc>
              <a:spcBef>
                <a:spcPct val="0"/>
              </a:spcBef>
            </a:pPr>
            <a:r>
              <a:rPr lang="en-US" sz="2104">
                <a:solidFill>
                  <a:srgbClr val="084C6E"/>
                </a:solidFill>
                <a:latin typeface="Open Sauce"/>
              </a:rPr>
              <a:t>Be application on images, videos and live footages like dashcam footages etc. while also being small in size.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BFDD">
                <a:alpha val="100000"/>
              </a:srgbClr>
            </a:gs>
            <a:gs pos="50000">
              <a:srgbClr val="FFFFFF">
                <a:alpha val="100000"/>
              </a:srgbClr>
            </a:gs>
            <a:gs pos="100000">
              <a:srgbClr val="FFF7C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18027" y="1712906"/>
            <a:ext cx="15851947" cy="6861189"/>
            <a:chOff x="0" y="0"/>
            <a:chExt cx="4174998" cy="1807062"/>
          </a:xfrm>
        </p:grpSpPr>
        <p:sp>
          <p:nvSpPr>
            <p:cNvPr id="3" name="Freeform 3"/>
            <p:cNvSpPr/>
            <p:nvPr/>
          </p:nvSpPr>
          <p:spPr>
            <a:xfrm>
              <a:off x="0" y="0"/>
              <a:ext cx="4174998" cy="1807062"/>
            </a:xfrm>
            <a:custGeom>
              <a:avLst/>
              <a:gdLst/>
              <a:ahLst/>
              <a:cxnLst/>
              <a:rect l="l" t="t" r="r" b="b"/>
              <a:pathLst>
                <a:path w="4174998" h="1807062">
                  <a:moveTo>
                    <a:pt x="16117" y="0"/>
                  </a:moveTo>
                  <a:lnTo>
                    <a:pt x="4158881" y="0"/>
                  </a:lnTo>
                  <a:cubicBezTo>
                    <a:pt x="4163156" y="0"/>
                    <a:pt x="4167255" y="1698"/>
                    <a:pt x="4170278" y="4721"/>
                  </a:cubicBezTo>
                  <a:cubicBezTo>
                    <a:pt x="4173300" y="7743"/>
                    <a:pt x="4174998" y="11842"/>
                    <a:pt x="4174998" y="16117"/>
                  </a:cubicBezTo>
                  <a:lnTo>
                    <a:pt x="4174998" y="1790945"/>
                  </a:lnTo>
                  <a:cubicBezTo>
                    <a:pt x="4174998" y="1795220"/>
                    <a:pt x="4173300" y="1799319"/>
                    <a:pt x="4170278" y="1802342"/>
                  </a:cubicBezTo>
                  <a:cubicBezTo>
                    <a:pt x="4167255" y="1805364"/>
                    <a:pt x="4163156" y="1807062"/>
                    <a:pt x="4158881" y="1807062"/>
                  </a:cubicBezTo>
                  <a:lnTo>
                    <a:pt x="16117" y="1807062"/>
                  </a:lnTo>
                  <a:cubicBezTo>
                    <a:pt x="11842" y="1807062"/>
                    <a:pt x="7743" y="1805364"/>
                    <a:pt x="4721" y="1802342"/>
                  </a:cubicBezTo>
                  <a:cubicBezTo>
                    <a:pt x="1698" y="1799319"/>
                    <a:pt x="0" y="1795220"/>
                    <a:pt x="0" y="1790945"/>
                  </a:cubicBezTo>
                  <a:lnTo>
                    <a:pt x="0" y="16117"/>
                  </a:lnTo>
                  <a:cubicBezTo>
                    <a:pt x="0" y="11842"/>
                    <a:pt x="1698" y="7743"/>
                    <a:pt x="4721" y="4721"/>
                  </a:cubicBezTo>
                  <a:cubicBezTo>
                    <a:pt x="7743" y="1698"/>
                    <a:pt x="11842" y="0"/>
                    <a:pt x="1611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4" name="TextBox 4"/>
            <p:cNvSpPr txBox="1"/>
            <p:nvPr/>
          </p:nvSpPr>
          <p:spPr>
            <a:xfrm>
              <a:off x="0" y="-28575"/>
              <a:ext cx="4174998" cy="1835637"/>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610999" y="5435258"/>
            <a:ext cx="2438358" cy="954988"/>
            <a:chOff x="0" y="-19725"/>
            <a:chExt cx="598657" cy="234465"/>
          </a:xfrm>
        </p:grpSpPr>
        <p:sp>
          <p:nvSpPr>
            <p:cNvPr id="6" name="Freeform 6"/>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en-US"/>
            </a:p>
          </p:txBody>
        </p:sp>
        <p:sp>
          <p:nvSpPr>
            <p:cNvPr id="7" name="TextBox 7"/>
            <p:cNvSpPr txBox="1"/>
            <p:nvPr/>
          </p:nvSpPr>
          <p:spPr>
            <a:xfrm>
              <a:off x="0" y="-19725"/>
              <a:ext cx="598657" cy="234465"/>
            </a:xfrm>
            <a:prstGeom prst="rect">
              <a:avLst/>
            </a:prstGeom>
          </p:spPr>
          <p:txBody>
            <a:bodyPr lIns="50800" tIns="50800" rIns="50800" bIns="50800" rtlCol="0" anchor="ctr"/>
            <a:lstStyle/>
            <a:p>
              <a:pPr marL="0" lvl="1" indent="0" algn="ctr">
                <a:lnSpc>
                  <a:spcPts val="2925"/>
                </a:lnSpc>
              </a:pPr>
              <a:r>
                <a:rPr lang="en-US" sz="2104" spc="143" dirty="0">
                  <a:solidFill>
                    <a:srgbClr val="084C6E"/>
                  </a:solidFill>
                  <a:latin typeface="Open Sauce Bold"/>
                </a:rPr>
                <a:t>COLOR MASK</a:t>
              </a:r>
            </a:p>
          </p:txBody>
        </p:sp>
      </p:grpSp>
      <p:grpSp>
        <p:nvGrpSpPr>
          <p:cNvPr id="8" name="Group 8"/>
          <p:cNvGrpSpPr/>
          <p:nvPr/>
        </p:nvGrpSpPr>
        <p:grpSpPr>
          <a:xfrm>
            <a:off x="4723153" y="5408954"/>
            <a:ext cx="2438427" cy="954988"/>
            <a:chOff x="-17" y="-25508"/>
            <a:chExt cx="598674" cy="234465"/>
          </a:xfrm>
        </p:grpSpPr>
        <p:sp>
          <p:nvSpPr>
            <p:cNvPr id="9" name="Freeform 9"/>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en-US" dirty="0"/>
            </a:p>
          </p:txBody>
        </p:sp>
        <p:sp>
          <p:nvSpPr>
            <p:cNvPr id="10" name="TextBox 10"/>
            <p:cNvSpPr txBox="1"/>
            <p:nvPr/>
          </p:nvSpPr>
          <p:spPr>
            <a:xfrm>
              <a:off x="-17" y="-25508"/>
              <a:ext cx="598657" cy="234465"/>
            </a:xfrm>
            <a:prstGeom prst="rect">
              <a:avLst/>
            </a:prstGeom>
          </p:spPr>
          <p:txBody>
            <a:bodyPr lIns="50800" tIns="50800" rIns="50800" bIns="50800" rtlCol="0" anchor="ctr"/>
            <a:lstStyle/>
            <a:p>
              <a:pPr marL="0" lvl="1" indent="0" algn="ctr">
                <a:lnSpc>
                  <a:spcPts val="2925"/>
                </a:lnSpc>
                <a:spcBef>
                  <a:spcPct val="0"/>
                </a:spcBef>
              </a:pPr>
              <a:r>
                <a:rPr lang="en-US" sz="2104" spc="143" dirty="0">
                  <a:solidFill>
                    <a:srgbClr val="084C6E"/>
                  </a:solidFill>
                  <a:latin typeface="Open Sauce Bold"/>
                </a:rPr>
                <a:t>DETECT EDGES</a:t>
              </a:r>
            </a:p>
          </p:txBody>
        </p:sp>
      </p:grpSp>
      <p:sp>
        <p:nvSpPr>
          <p:cNvPr id="11" name="AutoShape 11"/>
          <p:cNvSpPr/>
          <p:nvPr/>
        </p:nvSpPr>
        <p:spPr>
          <a:xfrm flipV="1">
            <a:off x="4049357" y="5912752"/>
            <a:ext cx="673866" cy="2750"/>
          </a:xfrm>
          <a:prstGeom prst="line">
            <a:avLst/>
          </a:prstGeom>
          <a:ln w="38100" cap="rnd">
            <a:solidFill>
              <a:srgbClr val="084C6E"/>
            </a:solidFill>
            <a:prstDash val="solid"/>
            <a:headEnd type="none" w="sm" len="sm"/>
            <a:tailEnd type="arrow" w="med" len="sm"/>
          </a:ln>
        </p:spPr>
        <p:txBody>
          <a:bodyPr/>
          <a:lstStyle/>
          <a:p>
            <a:endParaRPr lang="en-US"/>
          </a:p>
        </p:txBody>
      </p:sp>
      <p:sp>
        <p:nvSpPr>
          <p:cNvPr id="12" name="Freeform 12"/>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4" name="Group 14"/>
          <p:cNvGrpSpPr/>
          <p:nvPr/>
        </p:nvGrpSpPr>
        <p:grpSpPr>
          <a:xfrm>
            <a:off x="7894969" y="5435257"/>
            <a:ext cx="2438395" cy="954988"/>
            <a:chOff x="-9" y="-19050"/>
            <a:chExt cx="598666" cy="234465"/>
          </a:xfrm>
        </p:grpSpPr>
        <p:sp>
          <p:nvSpPr>
            <p:cNvPr id="15" name="Freeform 15"/>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en-US"/>
            </a:p>
          </p:txBody>
        </p:sp>
        <p:sp>
          <p:nvSpPr>
            <p:cNvPr id="16" name="TextBox 16"/>
            <p:cNvSpPr txBox="1"/>
            <p:nvPr/>
          </p:nvSpPr>
          <p:spPr>
            <a:xfrm>
              <a:off x="-9" y="-19050"/>
              <a:ext cx="598657" cy="234465"/>
            </a:xfrm>
            <a:prstGeom prst="rect">
              <a:avLst/>
            </a:prstGeom>
          </p:spPr>
          <p:txBody>
            <a:bodyPr lIns="50800" tIns="50800" rIns="50800" bIns="50800" rtlCol="0" anchor="ctr"/>
            <a:lstStyle/>
            <a:p>
              <a:pPr marL="0" lvl="1" indent="0" algn="ctr">
                <a:lnSpc>
                  <a:spcPts val="2925"/>
                </a:lnSpc>
                <a:spcBef>
                  <a:spcPct val="0"/>
                </a:spcBef>
              </a:pPr>
              <a:r>
                <a:rPr lang="en-US" sz="2104" spc="143" dirty="0">
                  <a:solidFill>
                    <a:srgbClr val="084C6E"/>
                  </a:solidFill>
                  <a:latin typeface="Open Sauce Bold"/>
                </a:rPr>
                <a:t>SEGEMENT</a:t>
              </a:r>
            </a:p>
          </p:txBody>
        </p:sp>
      </p:grpSp>
      <p:sp>
        <p:nvSpPr>
          <p:cNvPr id="17" name="AutoShape 17"/>
          <p:cNvSpPr/>
          <p:nvPr/>
        </p:nvSpPr>
        <p:spPr>
          <a:xfrm>
            <a:off x="7161581" y="5912752"/>
            <a:ext cx="733425" cy="0"/>
          </a:xfrm>
          <a:prstGeom prst="line">
            <a:avLst/>
          </a:prstGeom>
          <a:ln w="38100" cap="rnd">
            <a:solidFill>
              <a:srgbClr val="084C6E"/>
            </a:solidFill>
            <a:prstDash val="solid"/>
            <a:headEnd type="none" w="sm" len="sm"/>
            <a:tailEnd type="arrow" w="med" len="sm"/>
          </a:ln>
        </p:spPr>
        <p:txBody>
          <a:bodyPr/>
          <a:lstStyle/>
          <a:p>
            <a:endParaRPr lang="en-US"/>
          </a:p>
        </p:txBody>
      </p:sp>
      <p:grpSp>
        <p:nvGrpSpPr>
          <p:cNvPr id="18" name="Group 18"/>
          <p:cNvGrpSpPr/>
          <p:nvPr/>
        </p:nvGrpSpPr>
        <p:grpSpPr>
          <a:xfrm>
            <a:off x="11066789" y="5449498"/>
            <a:ext cx="2438358" cy="1052067"/>
            <a:chOff x="0" y="-16229"/>
            <a:chExt cx="598657" cy="258300"/>
          </a:xfrm>
        </p:grpSpPr>
        <p:sp>
          <p:nvSpPr>
            <p:cNvPr id="19" name="Freeform 19"/>
            <p:cNvSpPr/>
            <p:nvPr/>
          </p:nvSpPr>
          <p:spPr>
            <a:xfrm>
              <a:off x="0" y="0"/>
              <a:ext cx="598657" cy="220200"/>
            </a:xfrm>
            <a:custGeom>
              <a:avLst/>
              <a:gdLst/>
              <a:ahLst/>
              <a:cxnLst/>
              <a:rect l="l" t="t" r="r" b="b"/>
              <a:pathLst>
                <a:path w="598657" h="220200">
                  <a:moveTo>
                    <a:pt x="104777" y="0"/>
                  </a:moveTo>
                  <a:lnTo>
                    <a:pt x="493880" y="0"/>
                  </a:lnTo>
                  <a:cubicBezTo>
                    <a:pt x="551747" y="0"/>
                    <a:pt x="598657" y="46910"/>
                    <a:pt x="598657" y="104777"/>
                  </a:cubicBezTo>
                  <a:lnTo>
                    <a:pt x="598657" y="115423"/>
                  </a:lnTo>
                  <a:cubicBezTo>
                    <a:pt x="598657" y="173290"/>
                    <a:pt x="551747" y="220200"/>
                    <a:pt x="493880" y="220200"/>
                  </a:cubicBezTo>
                  <a:lnTo>
                    <a:pt x="104777" y="220200"/>
                  </a:lnTo>
                  <a:cubicBezTo>
                    <a:pt x="46910" y="220200"/>
                    <a:pt x="0" y="173290"/>
                    <a:pt x="0" y="115423"/>
                  </a:cubicBezTo>
                  <a:lnTo>
                    <a:pt x="0" y="104777"/>
                  </a:lnTo>
                  <a:cubicBezTo>
                    <a:pt x="0" y="46910"/>
                    <a:pt x="46910" y="0"/>
                    <a:pt x="104777"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en-US"/>
            </a:p>
          </p:txBody>
        </p:sp>
        <p:sp>
          <p:nvSpPr>
            <p:cNvPr id="20" name="TextBox 20"/>
            <p:cNvSpPr txBox="1"/>
            <p:nvPr/>
          </p:nvSpPr>
          <p:spPr>
            <a:xfrm>
              <a:off x="0" y="-16229"/>
              <a:ext cx="598657" cy="258300"/>
            </a:xfrm>
            <a:prstGeom prst="rect">
              <a:avLst/>
            </a:prstGeom>
          </p:spPr>
          <p:txBody>
            <a:bodyPr lIns="50800" tIns="50800" rIns="50800" bIns="50800" rtlCol="0" anchor="ctr"/>
            <a:lstStyle/>
            <a:p>
              <a:pPr marL="0" lvl="1" indent="0" algn="ctr">
                <a:spcBef>
                  <a:spcPct val="0"/>
                </a:spcBef>
              </a:pPr>
              <a:r>
                <a:rPr lang="en-US" sz="2104" spc="143" dirty="0">
                  <a:solidFill>
                    <a:srgbClr val="084C6E"/>
                  </a:solidFill>
                  <a:latin typeface="Open Sauce Bold"/>
                </a:rPr>
                <a:t>HOUGH TRANSFORM</a:t>
              </a:r>
            </a:p>
          </p:txBody>
        </p:sp>
      </p:grpSp>
      <p:sp>
        <p:nvSpPr>
          <p:cNvPr id="21" name="AutoShape 21"/>
          <p:cNvSpPr/>
          <p:nvPr/>
        </p:nvSpPr>
        <p:spPr>
          <a:xfrm>
            <a:off x="10333364" y="5912752"/>
            <a:ext cx="733425" cy="51290"/>
          </a:xfrm>
          <a:prstGeom prst="line">
            <a:avLst/>
          </a:prstGeom>
          <a:ln w="38100" cap="rnd">
            <a:solidFill>
              <a:srgbClr val="084C6E"/>
            </a:solidFill>
            <a:prstDash val="solid"/>
            <a:headEnd type="none" w="sm" len="sm"/>
            <a:tailEnd type="arrow" w="med" len="sm"/>
          </a:ln>
        </p:spPr>
        <p:txBody>
          <a:bodyPr/>
          <a:lstStyle/>
          <a:p>
            <a:endParaRPr lang="en-US"/>
          </a:p>
        </p:txBody>
      </p:sp>
      <p:grpSp>
        <p:nvGrpSpPr>
          <p:cNvPr id="22" name="Group 22"/>
          <p:cNvGrpSpPr/>
          <p:nvPr/>
        </p:nvGrpSpPr>
        <p:grpSpPr>
          <a:xfrm>
            <a:off x="14420008" y="2048815"/>
            <a:ext cx="1240428" cy="294111"/>
            <a:chOff x="0" y="0"/>
            <a:chExt cx="1653904" cy="392148"/>
          </a:xfrm>
        </p:grpSpPr>
        <p:grpSp>
          <p:nvGrpSpPr>
            <p:cNvPr id="23" name="Group 23"/>
            <p:cNvGrpSpPr/>
            <p:nvPr/>
          </p:nvGrpSpPr>
          <p:grpSpPr>
            <a:xfrm>
              <a:off x="1261756" y="0"/>
              <a:ext cx="392148" cy="39214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6" name="Group 26"/>
            <p:cNvGrpSpPr/>
            <p:nvPr/>
          </p:nvGrpSpPr>
          <p:grpSpPr>
            <a:xfrm>
              <a:off x="633448" y="0"/>
              <a:ext cx="392148" cy="39214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9" name="Group 29"/>
            <p:cNvGrpSpPr/>
            <p:nvPr/>
          </p:nvGrpSpPr>
          <p:grpSpPr>
            <a:xfrm>
              <a:off x="0" y="0"/>
              <a:ext cx="392148" cy="39214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grpSp>
        <p:nvGrpSpPr>
          <p:cNvPr id="32" name="Group 32"/>
          <p:cNvGrpSpPr/>
          <p:nvPr/>
        </p:nvGrpSpPr>
        <p:grpSpPr>
          <a:xfrm>
            <a:off x="14238643" y="5435258"/>
            <a:ext cx="2438358" cy="954988"/>
            <a:chOff x="0" y="-19725"/>
            <a:chExt cx="598657" cy="234465"/>
          </a:xfrm>
        </p:grpSpPr>
        <p:sp>
          <p:nvSpPr>
            <p:cNvPr id="33" name="Freeform 33"/>
            <p:cNvSpPr/>
            <p:nvPr/>
          </p:nvSpPr>
          <p:spPr>
            <a:xfrm>
              <a:off x="0" y="0"/>
              <a:ext cx="598657" cy="196365"/>
            </a:xfrm>
            <a:custGeom>
              <a:avLst/>
              <a:gdLst/>
              <a:ahLst/>
              <a:cxnLst/>
              <a:rect l="l" t="t" r="r" b="b"/>
              <a:pathLst>
                <a:path w="598657" h="196365">
                  <a:moveTo>
                    <a:pt x="98183" y="0"/>
                  </a:moveTo>
                  <a:lnTo>
                    <a:pt x="500475" y="0"/>
                  </a:lnTo>
                  <a:cubicBezTo>
                    <a:pt x="554699" y="0"/>
                    <a:pt x="598657" y="43958"/>
                    <a:pt x="598657" y="98183"/>
                  </a:cubicBezTo>
                  <a:lnTo>
                    <a:pt x="598657" y="98183"/>
                  </a:lnTo>
                  <a:cubicBezTo>
                    <a:pt x="598657" y="124222"/>
                    <a:pt x="588313" y="149195"/>
                    <a:pt x="569900" y="167608"/>
                  </a:cubicBezTo>
                  <a:cubicBezTo>
                    <a:pt x="551487" y="186021"/>
                    <a:pt x="526514" y="196365"/>
                    <a:pt x="500475" y="196365"/>
                  </a:cubicBezTo>
                  <a:lnTo>
                    <a:pt x="98183" y="196365"/>
                  </a:lnTo>
                  <a:cubicBezTo>
                    <a:pt x="43958" y="196365"/>
                    <a:pt x="0" y="152407"/>
                    <a:pt x="0" y="98183"/>
                  </a:cubicBezTo>
                  <a:lnTo>
                    <a:pt x="0" y="98183"/>
                  </a:lnTo>
                  <a:cubicBezTo>
                    <a:pt x="0" y="43958"/>
                    <a:pt x="43958" y="0"/>
                    <a:pt x="98183"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28575" cap="rnd">
              <a:solidFill>
                <a:srgbClr val="084C6E"/>
              </a:solidFill>
              <a:prstDash val="solid"/>
              <a:round/>
            </a:ln>
          </p:spPr>
          <p:txBody>
            <a:bodyPr/>
            <a:lstStyle/>
            <a:p>
              <a:endParaRPr lang="en-US"/>
            </a:p>
          </p:txBody>
        </p:sp>
        <p:sp>
          <p:nvSpPr>
            <p:cNvPr id="34" name="TextBox 34"/>
            <p:cNvSpPr txBox="1"/>
            <p:nvPr/>
          </p:nvSpPr>
          <p:spPr>
            <a:xfrm>
              <a:off x="0" y="-19725"/>
              <a:ext cx="598657" cy="234465"/>
            </a:xfrm>
            <a:prstGeom prst="rect">
              <a:avLst/>
            </a:prstGeom>
          </p:spPr>
          <p:txBody>
            <a:bodyPr lIns="50800" tIns="50800" rIns="50800" bIns="50800" rtlCol="0" anchor="ctr"/>
            <a:lstStyle/>
            <a:p>
              <a:pPr marL="0" lvl="1" indent="0" algn="ctr">
                <a:lnSpc>
                  <a:spcPts val="2925"/>
                </a:lnSpc>
                <a:spcBef>
                  <a:spcPct val="0"/>
                </a:spcBef>
              </a:pPr>
              <a:r>
                <a:rPr lang="en-US" sz="2104" spc="143" dirty="0">
                  <a:solidFill>
                    <a:srgbClr val="084C6E"/>
                  </a:solidFill>
                  <a:latin typeface="Open Sauce Bold"/>
                </a:rPr>
                <a:t>DRAW LINES</a:t>
              </a:r>
            </a:p>
          </p:txBody>
        </p:sp>
      </p:grpSp>
      <p:sp>
        <p:nvSpPr>
          <p:cNvPr id="35" name="AutoShape 35"/>
          <p:cNvSpPr/>
          <p:nvPr/>
        </p:nvSpPr>
        <p:spPr>
          <a:xfrm>
            <a:off x="13505218" y="5912752"/>
            <a:ext cx="733425" cy="2750"/>
          </a:xfrm>
          <a:prstGeom prst="line">
            <a:avLst/>
          </a:prstGeom>
          <a:ln w="38100" cap="rnd">
            <a:solidFill>
              <a:srgbClr val="084C6E"/>
            </a:solidFill>
            <a:prstDash val="solid"/>
            <a:headEnd type="none" w="sm" len="sm"/>
            <a:tailEnd type="arrow" w="med" len="sm"/>
          </a:ln>
        </p:spPr>
        <p:txBody>
          <a:bodyPr/>
          <a:lstStyle/>
          <a:p>
            <a:endParaRPr lang="en-US"/>
          </a:p>
        </p:txBody>
      </p:sp>
      <p:sp>
        <p:nvSpPr>
          <p:cNvPr id="36" name="Freeform 36"/>
          <p:cNvSpPr/>
          <p:nvPr/>
        </p:nvSpPr>
        <p:spPr>
          <a:xfrm>
            <a:off x="15023616" y="4402907"/>
            <a:ext cx="868412" cy="874314"/>
          </a:xfrm>
          <a:custGeom>
            <a:avLst/>
            <a:gdLst/>
            <a:ahLst/>
            <a:cxnLst/>
            <a:rect l="l" t="t" r="r" b="b"/>
            <a:pathLst>
              <a:path w="868412" h="874314">
                <a:moveTo>
                  <a:pt x="0" y="0"/>
                </a:moveTo>
                <a:lnTo>
                  <a:pt x="868412" y="0"/>
                </a:lnTo>
                <a:lnTo>
                  <a:pt x="868412" y="874314"/>
                </a:lnTo>
                <a:lnTo>
                  <a:pt x="0" y="874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37"/>
          <p:cNvSpPr/>
          <p:nvPr/>
        </p:nvSpPr>
        <p:spPr>
          <a:xfrm>
            <a:off x="2393021" y="4402907"/>
            <a:ext cx="802174" cy="802174"/>
          </a:xfrm>
          <a:custGeom>
            <a:avLst/>
            <a:gdLst/>
            <a:ahLst/>
            <a:cxnLst/>
            <a:rect l="l" t="t" r="r" b="b"/>
            <a:pathLst>
              <a:path w="802174" h="802174">
                <a:moveTo>
                  <a:pt x="0" y="0"/>
                </a:moveTo>
                <a:lnTo>
                  <a:pt x="802174" y="0"/>
                </a:lnTo>
                <a:lnTo>
                  <a:pt x="802174" y="802174"/>
                </a:lnTo>
                <a:lnTo>
                  <a:pt x="0" y="80217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8" name="Freeform 38"/>
          <p:cNvSpPr/>
          <p:nvPr/>
        </p:nvSpPr>
        <p:spPr>
          <a:xfrm>
            <a:off x="5556509" y="4474102"/>
            <a:ext cx="731925" cy="731925"/>
          </a:xfrm>
          <a:custGeom>
            <a:avLst/>
            <a:gdLst/>
            <a:ahLst/>
            <a:cxnLst/>
            <a:rect l="l" t="t" r="r" b="b"/>
            <a:pathLst>
              <a:path w="731925" h="731925">
                <a:moveTo>
                  <a:pt x="0" y="0"/>
                </a:moveTo>
                <a:lnTo>
                  <a:pt x="731924" y="0"/>
                </a:lnTo>
                <a:lnTo>
                  <a:pt x="731924" y="731924"/>
                </a:lnTo>
                <a:lnTo>
                  <a:pt x="0" y="7319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9" name="Freeform 39"/>
          <p:cNvSpPr/>
          <p:nvPr/>
        </p:nvSpPr>
        <p:spPr>
          <a:xfrm>
            <a:off x="8753545" y="4474102"/>
            <a:ext cx="721278" cy="731925"/>
          </a:xfrm>
          <a:custGeom>
            <a:avLst/>
            <a:gdLst/>
            <a:ahLst/>
            <a:cxnLst/>
            <a:rect l="l" t="t" r="r" b="b"/>
            <a:pathLst>
              <a:path w="721278" h="731925">
                <a:moveTo>
                  <a:pt x="0" y="0"/>
                </a:moveTo>
                <a:lnTo>
                  <a:pt x="721279" y="0"/>
                </a:lnTo>
                <a:lnTo>
                  <a:pt x="721279" y="731924"/>
                </a:lnTo>
                <a:lnTo>
                  <a:pt x="0" y="7319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40" name="Freeform 40"/>
          <p:cNvSpPr/>
          <p:nvPr/>
        </p:nvSpPr>
        <p:spPr>
          <a:xfrm>
            <a:off x="12077043" y="4503089"/>
            <a:ext cx="417849" cy="673950"/>
          </a:xfrm>
          <a:custGeom>
            <a:avLst/>
            <a:gdLst/>
            <a:ahLst/>
            <a:cxnLst/>
            <a:rect l="l" t="t" r="r" b="b"/>
            <a:pathLst>
              <a:path w="417849" h="673950">
                <a:moveTo>
                  <a:pt x="0" y="0"/>
                </a:moveTo>
                <a:lnTo>
                  <a:pt x="417849" y="0"/>
                </a:lnTo>
                <a:lnTo>
                  <a:pt x="417849" y="673950"/>
                </a:lnTo>
                <a:lnTo>
                  <a:pt x="0" y="6739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1" name="TextBox 41"/>
          <p:cNvSpPr txBox="1"/>
          <p:nvPr/>
        </p:nvSpPr>
        <p:spPr>
          <a:xfrm>
            <a:off x="5449341" y="2729270"/>
            <a:ext cx="7764679" cy="647700"/>
          </a:xfrm>
          <a:prstGeom prst="rect">
            <a:avLst/>
          </a:prstGeom>
        </p:spPr>
        <p:txBody>
          <a:bodyPr lIns="0" tIns="0" rIns="0" bIns="0" rtlCol="0" anchor="t">
            <a:spAutoFit/>
          </a:bodyPr>
          <a:lstStyle/>
          <a:p>
            <a:pPr marL="0" lvl="0" indent="0" algn="ctr">
              <a:lnSpc>
                <a:spcPts val="4603"/>
              </a:lnSpc>
              <a:spcBef>
                <a:spcPct val="0"/>
              </a:spcBef>
            </a:pPr>
            <a:r>
              <a:rPr lang="en-US" sz="3836">
                <a:solidFill>
                  <a:srgbClr val="084C6E"/>
                </a:solidFill>
                <a:latin typeface="Codec Pro Bold"/>
              </a:rPr>
              <a:t>IDEATION PROCESS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920204"/>
            <a:ext cx="9672409" cy="8518706"/>
            <a:chOff x="0" y="-28575"/>
            <a:chExt cx="2547466" cy="2243610"/>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502050" y="3041709"/>
            <a:ext cx="5015027" cy="4771934"/>
            <a:chOff x="0" y="-28575"/>
            <a:chExt cx="1320830" cy="1256806"/>
          </a:xfrm>
        </p:grpSpPr>
        <p:sp>
          <p:nvSpPr>
            <p:cNvPr id="18" name="Freeform 18"/>
            <p:cNvSpPr/>
            <p:nvPr/>
          </p:nvSpPr>
          <p:spPr>
            <a:xfrm>
              <a:off x="0" y="0"/>
              <a:ext cx="1320830" cy="1228231"/>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07353" y="3426633"/>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USING RGB</a:t>
            </a:r>
          </a:p>
        </p:txBody>
      </p:sp>
      <p:sp>
        <p:nvSpPr>
          <p:cNvPr id="22" name="TextBox 22"/>
          <p:cNvSpPr txBox="1"/>
          <p:nvPr/>
        </p:nvSpPr>
        <p:spPr>
          <a:xfrm>
            <a:off x="1828800" y="4381500"/>
            <a:ext cx="4361528" cy="3203890"/>
          </a:xfrm>
          <a:prstGeom prst="rect">
            <a:avLst/>
          </a:prstGeom>
        </p:spPr>
        <p:txBody>
          <a:bodyPr wrap="square" lIns="0" tIns="0" rIns="0" bIns="0" rtlCol="0" anchor="t">
            <a:spAutoFit/>
          </a:bodyPr>
          <a:lstStyle/>
          <a:p>
            <a:pPr marL="0" lvl="1" indent="0" algn="ctr">
              <a:lnSpc>
                <a:spcPts val="2778"/>
              </a:lnSpc>
              <a:spcBef>
                <a:spcPct val="0"/>
              </a:spcBef>
            </a:pPr>
            <a:r>
              <a:rPr lang="en-US" sz="2104" dirty="0">
                <a:solidFill>
                  <a:srgbClr val="084C6E"/>
                </a:solidFill>
                <a:latin typeface="Open Sauce"/>
              </a:rPr>
              <a:t>RGB lane detection has limitations due to sensitivity to lighting changes, struggles with diverse lane colors, is prone to noise in cluttered environments, and performs less reliably in non-standard or faded markings, low-light conditions, and adverse weather.</a:t>
            </a:r>
          </a:p>
        </p:txBody>
      </p:sp>
      <p:pic>
        <p:nvPicPr>
          <p:cNvPr id="26" name="Picture 25">
            <a:extLst>
              <a:ext uri="{FF2B5EF4-FFF2-40B4-BE49-F238E27FC236}">
                <a16:creationId xmlns:a16="http://schemas.microsoft.com/office/drawing/2014/main" id="{93ADD510-D4CB-12CB-577A-58A63AE42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7457" y="5038445"/>
            <a:ext cx="5852160" cy="4316347"/>
          </a:xfrm>
          <a:prstGeom prst="rect">
            <a:avLst/>
          </a:prstGeom>
        </p:spPr>
      </p:pic>
      <p:pic>
        <p:nvPicPr>
          <p:cNvPr id="28" name="Picture 27">
            <a:extLst>
              <a:ext uri="{FF2B5EF4-FFF2-40B4-BE49-F238E27FC236}">
                <a16:creationId xmlns:a16="http://schemas.microsoft.com/office/drawing/2014/main" id="{ED57A3E2-CDB2-1289-FC59-C3E07BE9E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1469" y="1239272"/>
            <a:ext cx="5848148" cy="365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10607040"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1" cy="812800"/>
            </a:xfrm>
          </p:grpSpPr>
          <p:sp>
            <p:nvSpPr>
              <p:cNvPr id="7" name="Freeform 7"/>
              <p:cNvSpPr/>
              <p:nvPr/>
            </p:nvSpPr>
            <p:spPr>
              <a:xfrm>
                <a:off x="0" y="0"/>
                <a:ext cx="812801"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dirty="0"/>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7464907" y="339919"/>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95680" y="397069"/>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527063" y="2857500"/>
            <a:ext cx="5015027" cy="4297680"/>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11802" y="3261072"/>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37832" y="3343852"/>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USING HSV</a:t>
            </a:r>
          </a:p>
        </p:txBody>
      </p:sp>
      <p:sp>
        <p:nvSpPr>
          <p:cNvPr id="22" name="TextBox 22"/>
          <p:cNvSpPr txBox="1"/>
          <p:nvPr/>
        </p:nvSpPr>
        <p:spPr>
          <a:xfrm>
            <a:off x="1810580" y="4502248"/>
            <a:ext cx="4379748" cy="2844818"/>
          </a:xfrm>
          <a:prstGeom prst="rect">
            <a:avLst/>
          </a:prstGeom>
        </p:spPr>
        <p:txBody>
          <a:bodyPr lIns="0" tIns="0" rIns="0" bIns="0" rtlCol="0" anchor="t">
            <a:spAutoFit/>
          </a:bodyPr>
          <a:lstStyle/>
          <a:p>
            <a:pPr marL="0" lvl="1" indent="0" algn="ctr">
              <a:lnSpc>
                <a:spcPts val="2778"/>
              </a:lnSpc>
              <a:spcBef>
                <a:spcPct val="0"/>
              </a:spcBef>
            </a:pPr>
            <a:r>
              <a:rPr lang="en-US" sz="2104" dirty="0">
                <a:solidFill>
                  <a:srgbClr val="084C6E"/>
                </a:solidFill>
                <a:latin typeface="Open Sauce"/>
              </a:rPr>
              <a:t>HSV simplifies color representation for lane detection, but it may struggle with color variation across different road environments and under complex lighting conditions, impacting accuracy.</a:t>
            </a:r>
          </a:p>
          <a:p>
            <a:pPr marL="0" lvl="1" indent="0" algn="ctr">
              <a:lnSpc>
                <a:spcPts val="2778"/>
              </a:lnSpc>
              <a:spcBef>
                <a:spcPct val="0"/>
              </a:spcBef>
            </a:pPr>
            <a:endParaRPr lang="en-US" sz="2104" dirty="0">
              <a:solidFill>
                <a:srgbClr val="084C6E"/>
              </a:solidFill>
              <a:latin typeface="Open Sauce"/>
            </a:endParaRPr>
          </a:p>
        </p:txBody>
      </p:sp>
      <p:pic>
        <p:nvPicPr>
          <p:cNvPr id="26" name="Picture 25" descr="A road with cars on it&#10;&#10;Description automatically generated">
            <a:extLst>
              <a:ext uri="{FF2B5EF4-FFF2-40B4-BE49-F238E27FC236}">
                <a16:creationId xmlns:a16="http://schemas.microsoft.com/office/drawing/2014/main" id="{BDBAABB9-AF12-6625-E8C4-79B27CE99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6343" y="1948568"/>
            <a:ext cx="5120640" cy="2880911"/>
          </a:xfrm>
          <a:prstGeom prst="rect">
            <a:avLst/>
          </a:prstGeom>
        </p:spPr>
      </p:pic>
      <p:pic>
        <p:nvPicPr>
          <p:cNvPr id="28" name="Picture 27" descr="A road with trees in the distance&#10;&#10;Description automatically generated">
            <a:extLst>
              <a:ext uri="{FF2B5EF4-FFF2-40B4-BE49-F238E27FC236}">
                <a16:creationId xmlns:a16="http://schemas.microsoft.com/office/drawing/2014/main" id="{0067EF7F-2D40-44B4-C550-9E18D8F41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6800" y="1957344"/>
            <a:ext cx="5120640" cy="2854561"/>
          </a:xfrm>
          <a:prstGeom prst="rect">
            <a:avLst/>
          </a:prstGeom>
        </p:spPr>
      </p:pic>
      <p:pic>
        <p:nvPicPr>
          <p:cNvPr id="30" name="Picture 29" descr="A road at night with lights and cars&#10;&#10;Description automatically generated">
            <a:extLst>
              <a:ext uri="{FF2B5EF4-FFF2-40B4-BE49-F238E27FC236}">
                <a16:creationId xmlns:a16="http://schemas.microsoft.com/office/drawing/2014/main" id="{02EB842B-0392-9196-2921-1A95A9411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6343" y="5269365"/>
            <a:ext cx="4937760" cy="3123029"/>
          </a:xfrm>
          <a:prstGeom prst="rect">
            <a:avLst/>
          </a:prstGeom>
        </p:spPr>
      </p:pic>
      <p:pic>
        <p:nvPicPr>
          <p:cNvPr id="32" name="Picture 31" descr="A road with lights in the dark&#10;&#10;Description automatically generated">
            <a:extLst>
              <a:ext uri="{FF2B5EF4-FFF2-40B4-BE49-F238E27FC236}">
                <a16:creationId xmlns:a16="http://schemas.microsoft.com/office/drawing/2014/main" id="{6A6E5A24-972B-4BE8-DB32-6DA0F006D5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05743" y="5269359"/>
            <a:ext cx="5394960" cy="3085510"/>
          </a:xfrm>
          <a:prstGeom prst="rect">
            <a:avLst/>
          </a:prstGeom>
        </p:spPr>
      </p:pic>
    </p:spTree>
    <p:extLst>
      <p:ext uri="{BB962C8B-B14F-4D97-AF65-F5344CB8AC3E}">
        <p14:creationId xmlns:p14="http://schemas.microsoft.com/office/powerpoint/2010/main" val="2940090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7" y="1028700"/>
            <a:ext cx="10058400"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7197913" y="190500"/>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394167"/>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17" name="Group 17"/>
          <p:cNvGrpSpPr/>
          <p:nvPr/>
        </p:nvGrpSpPr>
        <p:grpSpPr>
          <a:xfrm>
            <a:off x="1492941" y="2877877"/>
            <a:ext cx="5015027" cy="4937760"/>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07353" y="3426633"/>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USING HSL</a:t>
            </a:r>
          </a:p>
        </p:txBody>
      </p:sp>
      <p:sp>
        <p:nvSpPr>
          <p:cNvPr id="22" name="TextBox 22"/>
          <p:cNvSpPr txBox="1"/>
          <p:nvPr/>
        </p:nvSpPr>
        <p:spPr>
          <a:xfrm>
            <a:off x="1810580" y="4502248"/>
            <a:ext cx="4379748" cy="3203890"/>
          </a:xfrm>
          <a:prstGeom prst="rect">
            <a:avLst/>
          </a:prstGeom>
        </p:spPr>
        <p:txBody>
          <a:bodyPr lIns="0" tIns="0" rIns="0" bIns="0" rtlCol="0" anchor="t">
            <a:spAutoFit/>
          </a:bodyPr>
          <a:lstStyle/>
          <a:p>
            <a:pPr marL="0" lvl="1" indent="0" algn="ctr">
              <a:lnSpc>
                <a:spcPts val="2778"/>
              </a:lnSpc>
              <a:spcBef>
                <a:spcPct val="0"/>
              </a:spcBef>
            </a:pPr>
            <a:r>
              <a:rPr lang="en-US" sz="2104" dirty="0">
                <a:solidFill>
                  <a:srgbClr val="084C6E"/>
                </a:solidFill>
                <a:latin typeface="Open Sauce"/>
              </a:rPr>
              <a:t>HSL offers advantages over RGB and HSV in lane detection due to its ability to represent color variations and luminance separately. It combines the benefits of both models, making it versatile for accurate lane identification in different lighting conditions.</a:t>
            </a:r>
          </a:p>
        </p:txBody>
      </p:sp>
      <p:pic>
        <p:nvPicPr>
          <p:cNvPr id="26" name="Picture 25" descr="A highway with cars on it&#10;&#10;Description automatically generated">
            <a:extLst>
              <a:ext uri="{FF2B5EF4-FFF2-40B4-BE49-F238E27FC236}">
                <a16:creationId xmlns:a16="http://schemas.microsoft.com/office/drawing/2014/main" id="{5F610876-FC86-A355-47C4-A0925CF8F5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4663" y="1650174"/>
            <a:ext cx="4663440" cy="2718304"/>
          </a:xfrm>
          <a:prstGeom prst="rect">
            <a:avLst/>
          </a:prstGeom>
        </p:spPr>
      </p:pic>
      <p:pic>
        <p:nvPicPr>
          <p:cNvPr id="28" name="Picture 27" descr="A road with white lines and yellow markings&#10;&#10;Description automatically generated with medium confidence">
            <a:extLst>
              <a:ext uri="{FF2B5EF4-FFF2-40B4-BE49-F238E27FC236}">
                <a16:creationId xmlns:a16="http://schemas.microsoft.com/office/drawing/2014/main" id="{2CCAB5B7-8D30-5098-75FA-CF58AB05AC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3036" y="5006520"/>
            <a:ext cx="4663440" cy="2620181"/>
          </a:xfrm>
          <a:prstGeom prst="rect">
            <a:avLst/>
          </a:prstGeom>
        </p:spPr>
      </p:pic>
      <p:pic>
        <p:nvPicPr>
          <p:cNvPr id="30" name="Picture 29" descr="A road with white lines on it&#10;&#10;Description automatically generated">
            <a:extLst>
              <a:ext uri="{FF2B5EF4-FFF2-40B4-BE49-F238E27FC236}">
                <a16:creationId xmlns:a16="http://schemas.microsoft.com/office/drawing/2014/main" id="{C629ECD9-B851-7268-0B89-52874C90D9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4001" y="5753100"/>
            <a:ext cx="4572000" cy="2845681"/>
          </a:xfrm>
          <a:prstGeom prst="rect">
            <a:avLst/>
          </a:prstGeom>
        </p:spPr>
      </p:pic>
      <p:pic>
        <p:nvPicPr>
          <p:cNvPr id="32" name="Picture 31" descr="A road with trees on the side&#10;&#10;Description automatically generated">
            <a:extLst>
              <a:ext uri="{FF2B5EF4-FFF2-40B4-BE49-F238E27FC236}">
                <a16:creationId xmlns:a16="http://schemas.microsoft.com/office/drawing/2014/main" id="{EC28CDC2-7307-E04E-1769-9C0F6B3E09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3497" y="2539278"/>
            <a:ext cx="4953009" cy="2743200"/>
          </a:xfrm>
          <a:prstGeom prst="rect">
            <a:avLst/>
          </a:prstGeom>
        </p:spPr>
      </p:pic>
    </p:spTree>
    <p:extLst>
      <p:ext uri="{BB962C8B-B14F-4D97-AF65-F5344CB8AC3E}">
        <p14:creationId xmlns:p14="http://schemas.microsoft.com/office/powerpoint/2010/main" val="305696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07353" y="3426633"/>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a:solidFill>
                  <a:srgbClr val="FFFFFF"/>
                </a:solidFill>
                <a:latin typeface="Canva Sans Bold"/>
              </a:rPr>
              <a:t>COLOR MASKING</a:t>
            </a:r>
          </a:p>
        </p:txBody>
      </p:sp>
      <p:sp>
        <p:nvSpPr>
          <p:cNvPr id="22" name="TextBox 22"/>
          <p:cNvSpPr txBox="1"/>
          <p:nvPr/>
        </p:nvSpPr>
        <p:spPr>
          <a:xfrm>
            <a:off x="1810580" y="4502248"/>
            <a:ext cx="4379748" cy="1396671"/>
          </a:xfrm>
          <a:prstGeom prst="rect">
            <a:avLst/>
          </a:prstGeom>
        </p:spPr>
        <p:txBody>
          <a:bodyPr lIns="0" tIns="0" rIns="0" bIns="0" rtlCol="0" anchor="t">
            <a:spAutoFit/>
          </a:bodyPr>
          <a:lstStyle/>
          <a:p>
            <a:pPr marL="0" lvl="1" indent="0" algn="ctr">
              <a:lnSpc>
                <a:spcPts val="2778"/>
              </a:lnSpc>
              <a:spcBef>
                <a:spcPct val="0"/>
              </a:spcBef>
            </a:pPr>
            <a:r>
              <a:rPr lang="en-US" sz="2104">
                <a:solidFill>
                  <a:srgbClr val="084C6E"/>
                </a:solidFill>
                <a:latin typeface="Open Sauce"/>
              </a:rPr>
              <a:t>Since lanes all over the work are either white or yellow, so we mask out these colors to make lane detection more accurate.</a:t>
            </a:r>
          </a:p>
        </p:txBody>
      </p:sp>
      <p:sp>
        <p:nvSpPr>
          <p:cNvPr id="23" name="Freeform 23"/>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sp>
        <p:nvSpPr>
          <p:cNvPr id="24" name="Freeform 24"/>
          <p:cNvSpPr/>
          <p:nvPr/>
        </p:nvSpPr>
        <p:spPr>
          <a:xfrm>
            <a:off x="7405022" y="2095500"/>
            <a:ext cx="9052560" cy="7040880"/>
          </a:xfrm>
          <a:custGeom>
            <a:avLst/>
            <a:gdLst/>
            <a:ahLst/>
            <a:cxnLst/>
            <a:rect l="l" t="t" r="r" b="b"/>
            <a:pathLst>
              <a:path w="9150029" h="6911422">
                <a:moveTo>
                  <a:pt x="0" y="0"/>
                </a:moveTo>
                <a:lnTo>
                  <a:pt x="9150029" y="0"/>
                </a:lnTo>
                <a:lnTo>
                  <a:pt x="9150029" y="6911422"/>
                </a:lnTo>
                <a:lnTo>
                  <a:pt x="0" y="6911422"/>
                </a:lnTo>
                <a:lnTo>
                  <a:pt x="0" y="0"/>
                </a:lnTo>
                <a:close/>
              </a:path>
            </a:pathLst>
          </a:custGeom>
          <a:blipFill>
            <a:blip r:embed="rId7"/>
            <a:stretch>
              <a:fillRect l="-27675" r="-45062"/>
            </a:stretch>
          </a:blipFill>
          <a:ln w="28575" cap="sq">
            <a:solidFill>
              <a:srgbClr val="D69F72"/>
            </a:solidFill>
            <a:prstDash val="solid"/>
            <a:miter/>
          </a:ln>
        </p:spPr>
        <p:txBody>
          <a:bodyPr/>
          <a:lstStyle/>
          <a:p>
            <a:endParaRPr lang="en-US"/>
          </a:p>
        </p:txBody>
      </p:sp>
    </p:spTree>
    <p:extLst>
      <p:ext uri="{BB962C8B-B14F-4D97-AF65-F5344CB8AC3E}">
        <p14:creationId xmlns:p14="http://schemas.microsoft.com/office/powerpoint/2010/main" val="2118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700" y="3372427"/>
            <a:ext cx="5943509"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07353" y="3426633"/>
            <a:ext cx="4782976" cy="558466"/>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GRAYSCALING</a:t>
            </a:r>
          </a:p>
        </p:txBody>
      </p:sp>
      <p:sp>
        <p:nvSpPr>
          <p:cNvPr id="22" name="TextBox 22"/>
          <p:cNvSpPr txBox="1"/>
          <p:nvPr/>
        </p:nvSpPr>
        <p:spPr>
          <a:xfrm>
            <a:off x="1815178" y="4401137"/>
            <a:ext cx="4379748" cy="1767600"/>
          </a:xfrm>
          <a:prstGeom prst="rect">
            <a:avLst/>
          </a:prstGeom>
        </p:spPr>
        <p:txBody>
          <a:bodyPr lIns="0" tIns="0" rIns="0" bIns="0" rtlCol="0" anchor="t">
            <a:spAutoFit/>
          </a:bodyPr>
          <a:lstStyle/>
          <a:p>
            <a:pPr marL="0" lvl="1" indent="0" algn="ctr">
              <a:lnSpc>
                <a:spcPts val="2778"/>
              </a:lnSpc>
              <a:spcBef>
                <a:spcPct val="0"/>
              </a:spcBef>
            </a:pPr>
            <a:r>
              <a:rPr lang="en-US" sz="2104" dirty="0">
                <a:solidFill>
                  <a:srgbClr val="084C6E"/>
                </a:solidFill>
                <a:latin typeface="Open Sauce"/>
              </a:rPr>
              <a:t>The Canny edge detection algorithm measures the intensity gradients of each pixel. So, we need to convert the images into gray scale to detect edges.</a:t>
            </a:r>
          </a:p>
        </p:txBody>
      </p:sp>
      <p:sp>
        <p:nvSpPr>
          <p:cNvPr id="23" name="Freeform 23"/>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pic>
        <p:nvPicPr>
          <p:cNvPr id="26" name="Picture 25" descr="A road with white lines at night&#10;&#10;Description automatically generated">
            <a:extLst>
              <a:ext uri="{FF2B5EF4-FFF2-40B4-BE49-F238E27FC236}">
                <a16:creationId xmlns:a16="http://schemas.microsoft.com/office/drawing/2014/main" id="{9D7DCD3C-60E6-A504-C5FF-045B2B1DE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4446" y="2081193"/>
            <a:ext cx="9335924" cy="6766560"/>
          </a:xfrm>
          <a:prstGeom prst="rect">
            <a:avLst/>
          </a:prstGeom>
        </p:spPr>
      </p:pic>
    </p:spTree>
    <p:extLst>
      <p:ext uri="{BB962C8B-B14F-4D97-AF65-F5344CB8AC3E}">
        <p14:creationId xmlns:p14="http://schemas.microsoft.com/office/powerpoint/2010/main" val="316056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DF9B4">
                <a:alpha val="100000"/>
              </a:srgbClr>
            </a:gs>
            <a:gs pos="100000">
              <a:srgbClr val="FFFFFF">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05128" y="1028700"/>
            <a:ext cx="9672409" cy="8410210"/>
            <a:chOff x="0" y="0"/>
            <a:chExt cx="2547466" cy="2215035"/>
          </a:xfrm>
        </p:grpSpPr>
        <p:sp>
          <p:nvSpPr>
            <p:cNvPr id="3" name="Freeform 3"/>
            <p:cNvSpPr/>
            <p:nvPr/>
          </p:nvSpPr>
          <p:spPr>
            <a:xfrm>
              <a:off x="0" y="0"/>
              <a:ext cx="2547466" cy="2215035"/>
            </a:xfrm>
            <a:custGeom>
              <a:avLst/>
              <a:gdLst/>
              <a:ahLst/>
              <a:cxnLst/>
              <a:rect l="l" t="t" r="r" b="b"/>
              <a:pathLst>
                <a:path w="2547466" h="2215035">
                  <a:moveTo>
                    <a:pt x="0" y="0"/>
                  </a:moveTo>
                  <a:lnTo>
                    <a:pt x="2547466" y="0"/>
                  </a:lnTo>
                  <a:lnTo>
                    <a:pt x="2547466" y="2215035"/>
                  </a:lnTo>
                  <a:lnTo>
                    <a:pt x="0" y="2215035"/>
                  </a:ln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sq">
              <a:solidFill>
                <a:srgbClr val="084C6E"/>
              </a:solidFill>
              <a:prstDash val="solid"/>
              <a:miter/>
            </a:ln>
          </p:spPr>
          <p:txBody>
            <a:bodyPr/>
            <a:lstStyle/>
            <a:p>
              <a:endParaRPr lang="en-US"/>
            </a:p>
          </p:txBody>
        </p:sp>
        <p:sp>
          <p:nvSpPr>
            <p:cNvPr id="4" name="TextBox 4"/>
            <p:cNvSpPr txBox="1"/>
            <p:nvPr/>
          </p:nvSpPr>
          <p:spPr>
            <a:xfrm>
              <a:off x="0" y="-28575"/>
              <a:ext cx="2547466" cy="2243610"/>
            </a:xfrm>
            <a:prstGeom prst="rect">
              <a:avLst/>
            </a:prstGeom>
          </p:spPr>
          <p:txBody>
            <a:bodyPr lIns="50800" tIns="50800" rIns="50800" bIns="50800" rtlCol="0" anchor="ctr"/>
            <a:lstStyle/>
            <a:p>
              <a:pPr algn="ctr">
                <a:lnSpc>
                  <a:spcPts val="2590"/>
                </a:lnSpc>
              </a:pPr>
              <a:endParaRPr/>
            </a:p>
          </p:txBody>
        </p:sp>
      </p:grpSp>
      <p:grpSp>
        <p:nvGrpSpPr>
          <p:cNvPr id="5" name="Group 5"/>
          <p:cNvGrpSpPr/>
          <p:nvPr/>
        </p:nvGrpSpPr>
        <p:grpSpPr>
          <a:xfrm>
            <a:off x="15220428" y="1345966"/>
            <a:ext cx="1240428" cy="294111"/>
            <a:chOff x="0" y="0"/>
            <a:chExt cx="1653904" cy="392148"/>
          </a:xfrm>
        </p:grpSpPr>
        <p:grpSp>
          <p:nvGrpSpPr>
            <p:cNvPr id="6" name="Group 6"/>
            <p:cNvGrpSpPr/>
            <p:nvPr/>
          </p:nvGrpSpPr>
          <p:grpSpPr>
            <a:xfrm>
              <a:off x="1261756" y="0"/>
              <a:ext cx="392148" cy="39214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9"/>
            <p:cNvGrpSpPr/>
            <p:nvPr/>
          </p:nvGrpSpPr>
          <p:grpSpPr>
            <a:xfrm>
              <a:off x="633448" y="0"/>
              <a:ext cx="392148" cy="39214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0" y="0"/>
              <a:ext cx="392148" cy="3921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txBody>
              <a:bodyPr/>
              <a:lstStyle/>
              <a:p>
                <a:endParaRPr 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492941" y="2877878"/>
            <a:ext cx="5015027" cy="4167199"/>
            <a:chOff x="0" y="0"/>
            <a:chExt cx="1320830" cy="1097534"/>
          </a:xfrm>
        </p:grpSpPr>
        <p:sp>
          <p:nvSpPr>
            <p:cNvPr id="18" name="Freeform 18"/>
            <p:cNvSpPr/>
            <p:nvPr/>
          </p:nvSpPr>
          <p:spPr>
            <a:xfrm>
              <a:off x="0" y="0"/>
              <a:ext cx="1320830" cy="1097534"/>
            </a:xfrm>
            <a:custGeom>
              <a:avLst/>
              <a:gdLst/>
              <a:ahLst/>
              <a:cxnLst/>
              <a:rect l="l" t="t" r="r" b="b"/>
              <a:pathLst>
                <a:path w="1320830" h="1097534">
                  <a:moveTo>
                    <a:pt x="63294" y="0"/>
                  </a:moveTo>
                  <a:lnTo>
                    <a:pt x="1257537" y="0"/>
                  </a:lnTo>
                  <a:cubicBezTo>
                    <a:pt x="1292493" y="0"/>
                    <a:pt x="1320830" y="28337"/>
                    <a:pt x="1320830" y="63294"/>
                  </a:cubicBezTo>
                  <a:lnTo>
                    <a:pt x="1320830" y="1034240"/>
                  </a:lnTo>
                  <a:cubicBezTo>
                    <a:pt x="1320830" y="1069196"/>
                    <a:pt x="1292493" y="1097534"/>
                    <a:pt x="1257537" y="1097534"/>
                  </a:cubicBezTo>
                  <a:lnTo>
                    <a:pt x="63294" y="1097534"/>
                  </a:lnTo>
                  <a:cubicBezTo>
                    <a:pt x="28337" y="1097534"/>
                    <a:pt x="0" y="1069196"/>
                    <a:pt x="0" y="1034240"/>
                  </a:cubicBezTo>
                  <a:lnTo>
                    <a:pt x="0" y="63294"/>
                  </a:lnTo>
                  <a:cubicBezTo>
                    <a:pt x="0" y="28337"/>
                    <a:pt x="28337" y="0"/>
                    <a:pt x="63294"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txBody>
            <a:bodyPr/>
            <a:lstStyle/>
            <a:p>
              <a:endParaRPr lang="en-US"/>
            </a:p>
          </p:txBody>
        </p:sp>
        <p:sp>
          <p:nvSpPr>
            <p:cNvPr id="19" name="TextBox 19"/>
            <p:cNvSpPr txBox="1"/>
            <p:nvPr/>
          </p:nvSpPr>
          <p:spPr>
            <a:xfrm>
              <a:off x="0" y="-28575"/>
              <a:ext cx="1320830" cy="1126109"/>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0" name="Freeform 20"/>
          <p:cNvSpPr/>
          <p:nvPr/>
        </p:nvSpPr>
        <p:spPr>
          <a:xfrm>
            <a:off x="1028699" y="3372427"/>
            <a:ext cx="6126480" cy="724027"/>
          </a:xfrm>
          <a:custGeom>
            <a:avLst/>
            <a:gdLst/>
            <a:ahLst/>
            <a:cxnLst/>
            <a:rect l="l" t="t" r="r" b="b"/>
            <a:pathLst>
              <a:path w="5943509" h="724027">
                <a:moveTo>
                  <a:pt x="0" y="0"/>
                </a:moveTo>
                <a:lnTo>
                  <a:pt x="5943509" y="0"/>
                </a:lnTo>
                <a:lnTo>
                  <a:pt x="5943509" y="724028"/>
                </a:lnTo>
                <a:lnTo>
                  <a:pt x="0" y="724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1407353" y="3426633"/>
            <a:ext cx="5029200" cy="1141659"/>
          </a:xfrm>
          <a:prstGeom prst="rect">
            <a:avLst/>
          </a:prstGeom>
        </p:spPr>
        <p:txBody>
          <a:bodyPr lIns="0" tIns="0" rIns="0" bIns="0" rtlCol="0" anchor="t">
            <a:spAutoFit/>
          </a:bodyPr>
          <a:lstStyle/>
          <a:p>
            <a:pPr marL="0" lvl="0" indent="0" algn="ctr">
              <a:lnSpc>
                <a:spcPts val="4591"/>
              </a:lnSpc>
              <a:spcBef>
                <a:spcPct val="0"/>
              </a:spcBef>
            </a:pPr>
            <a:r>
              <a:rPr lang="en-US" sz="3303" dirty="0">
                <a:solidFill>
                  <a:srgbClr val="FFFFFF"/>
                </a:solidFill>
                <a:latin typeface="Canva Sans Bold"/>
              </a:rPr>
              <a:t>GAUSSIAN SMOOTHING</a:t>
            </a:r>
          </a:p>
        </p:txBody>
      </p:sp>
      <p:sp>
        <p:nvSpPr>
          <p:cNvPr id="22" name="TextBox 22"/>
          <p:cNvSpPr txBox="1"/>
          <p:nvPr/>
        </p:nvSpPr>
        <p:spPr>
          <a:xfrm>
            <a:off x="1810580" y="4502248"/>
            <a:ext cx="4379748" cy="2126672"/>
          </a:xfrm>
          <a:prstGeom prst="rect">
            <a:avLst/>
          </a:prstGeom>
        </p:spPr>
        <p:txBody>
          <a:bodyPr lIns="0" tIns="0" rIns="0" bIns="0" rtlCol="0" anchor="t">
            <a:spAutoFit/>
          </a:bodyPr>
          <a:lstStyle/>
          <a:p>
            <a:pPr marL="0" lvl="1" indent="0" algn="ctr">
              <a:lnSpc>
                <a:spcPts val="2778"/>
              </a:lnSpc>
              <a:spcBef>
                <a:spcPct val="0"/>
              </a:spcBef>
            </a:pPr>
            <a:r>
              <a:rPr lang="en-US" sz="2104" dirty="0">
                <a:solidFill>
                  <a:srgbClr val="084C6E"/>
                </a:solidFill>
                <a:latin typeface="Open Sauce"/>
              </a:rPr>
              <a:t>To smooth the image, a Gaussian filter is applied to convolve with the image. This step will slightly smooth the image to reduce the effects of obvious noise on the edge detector..</a:t>
            </a:r>
          </a:p>
        </p:txBody>
      </p:sp>
      <p:sp>
        <p:nvSpPr>
          <p:cNvPr id="23" name="Freeform 23"/>
          <p:cNvSpPr/>
          <p:nvPr/>
        </p:nvSpPr>
        <p:spPr>
          <a:xfrm>
            <a:off x="1643933" y="7045077"/>
            <a:ext cx="4546396" cy="364045"/>
          </a:xfrm>
          <a:custGeom>
            <a:avLst/>
            <a:gdLst/>
            <a:ahLst/>
            <a:cxnLst/>
            <a:rect l="l" t="t" r="r" b="b"/>
            <a:pathLst>
              <a:path w="4546396" h="364045">
                <a:moveTo>
                  <a:pt x="0" y="0"/>
                </a:moveTo>
                <a:lnTo>
                  <a:pt x="4546396" y="0"/>
                </a:lnTo>
                <a:lnTo>
                  <a:pt x="4546396" y="364045"/>
                </a:lnTo>
                <a:lnTo>
                  <a:pt x="0" y="364045"/>
                </a:lnTo>
                <a:lnTo>
                  <a:pt x="0" y="0"/>
                </a:lnTo>
                <a:close/>
              </a:path>
            </a:pathLst>
          </a:custGeom>
          <a:blipFill>
            <a:blip r:embed="rId6"/>
            <a:stretch>
              <a:fillRect t="-146648"/>
            </a:stretch>
          </a:blipFill>
        </p:spPr>
        <p:txBody>
          <a:bodyPr/>
          <a:lstStyle/>
          <a:p>
            <a:endParaRPr lang="en-US"/>
          </a:p>
        </p:txBody>
      </p:sp>
      <p:pic>
        <p:nvPicPr>
          <p:cNvPr id="26" name="Picture 25" descr="A white line in the dark&#10;&#10;Description automatically generated">
            <a:extLst>
              <a:ext uri="{FF2B5EF4-FFF2-40B4-BE49-F238E27FC236}">
                <a16:creationId xmlns:a16="http://schemas.microsoft.com/office/drawing/2014/main" id="{63E47F94-D077-6BC1-04BF-71290439B9D3}"/>
              </a:ext>
            </a:extLst>
          </p:cNvPr>
          <p:cNvPicPr>
            <a:picLocks noChangeAspect="1"/>
          </p:cNvPicPr>
          <p:nvPr/>
        </p:nvPicPr>
        <p:blipFill rotWithShape="1">
          <a:blip r:embed="rId7">
            <a:extLst>
              <a:ext uri="{28A0092B-C50C-407E-A947-70E740481C1C}">
                <a14:useLocalDpi xmlns:a14="http://schemas.microsoft.com/office/drawing/2010/main" val="0"/>
              </a:ext>
            </a:extLst>
          </a:blip>
          <a:srcRect r="1773"/>
          <a:stretch/>
        </p:blipFill>
        <p:spPr>
          <a:xfrm>
            <a:off x="7240766" y="1748573"/>
            <a:ext cx="9403301" cy="7357327"/>
          </a:xfrm>
          <a:prstGeom prst="rect">
            <a:avLst/>
          </a:prstGeom>
        </p:spPr>
      </p:pic>
    </p:spTree>
    <p:extLst>
      <p:ext uri="{BB962C8B-B14F-4D97-AF65-F5344CB8AC3E}">
        <p14:creationId xmlns:p14="http://schemas.microsoft.com/office/powerpoint/2010/main" val="3112830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464</Words>
  <Application>Microsoft Office PowerPoint</Application>
  <PresentationFormat>Custom</PresentationFormat>
  <Paragraphs>42</Paragraphs>
  <Slides>17</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Codec Pro Bold</vt:lpstr>
      <vt:lpstr>Open Sauce</vt:lpstr>
      <vt:lpstr>Calibri</vt:lpstr>
      <vt:lpstr>Arial</vt:lpstr>
      <vt:lpstr>Codec Pro</vt:lpstr>
      <vt:lpstr>Canva Sans Bold</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haram iqbal</dc:creator>
  <cp:lastModifiedBy>AbdulAhad Qureshi</cp:lastModifiedBy>
  <cp:revision>5</cp:revision>
  <dcterms:created xsi:type="dcterms:W3CDTF">2006-08-16T00:00:00Z</dcterms:created>
  <dcterms:modified xsi:type="dcterms:W3CDTF">2023-12-27T06:44:35Z</dcterms:modified>
  <dc:identifier>DAF3nTwWBOc</dc:identifier>
</cp:coreProperties>
</file>